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dp" ContentType="image/vnd.ms-photo"/>
  <Default Extension="wmf" ContentType="image/x-wmf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8"/>
  </p:handoutMasterIdLst>
  <p:sldIdLst>
    <p:sldId id="256" r:id="rId3"/>
    <p:sldId id="282" r:id="rId5"/>
    <p:sldId id="284" r:id="rId6"/>
    <p:sldId id="285" r:id="rId7"/>
    <p:sldId id="286" r:id="rId8"/>
    <p:sldId id="287" r:id="rId9"/>
    <p:sldId id="288" r:id="rId10"/>
    <p:sldId id="263" r:id="rId11"/>
    <p:sldId id="281" r:id="rId12"/>
    <p:sldId id="314" r:id="rId13"/>
    <p:sldId id="316" r:id="rId14"/>
    <p:sldId id="315" r:id="rId15"/>
    <p:sldId id="297" r:id="rId16"/>
    <p:sldId id="298" r:id="rId17"/>
    <p:sldId id="306" r:id="rId18"/>
    <p:sldId id="332" r:id="rId19"/>
    <p:sldId id="304" r:id="rId20"/>
    <p:sldId id="294" r:id="rId21"/>
    <p:sldId id="302" r:id="rId22"/>
    <p:sldId id="303" r:id="rId23"/>
    <p:sldId id="318" r:id="rId24"/>
    <p:sldId id="295" r:id="rId25"/>
    <p:sldId id="320" r:id="rId26"/>
    <p:sldId id="321" r:id="rId27"/>
    <p:sldId id="322" r:id="rId28"/>
    <p:sldId id="329" r:id="rId29"/>
    <p:sldId id="326" r:id="rId30"/>
    <p:sldId id="323" r:id="rId31"/>
    <p:sldId id="324" r:id="rId32"/>
    <p:sldId id="325" r:id="rId33"/>
    <p:sldId id="328" r:id="rId34"/>
    <p:sldId id="293" r:id="rId35"/>
    <p:sldId id="330" r:id="rId36"/>
    <p:sldId id="331" r:id="rId37"/>
  </p:sldIdLst>
  <p:sldSz cx="9144000" cy="5143500"/>
  <p:notesSz cx="9144000" cy="6858000"/>
  <p:defaultTextStyle>
    <a:defPPr>
      <a:defRPr lang="pt-BR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4630"/>
    <a:srgbClr val="E53112"/>
    <a:srgbClr val="009949"/>
    <a:srgbClr val="00549A"/>
    <a:srgbClr val="0794CE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8"/>
    <p:restoredTop sz="94664"/>
  </p:normalViewPr>
  <p:slideViewPr>
    <p:cSldViewPr showGuides="1">
      <p:cViewPr>
        <p:scale>
          <a:sx n="100" d="100"/>
          <a:sy n="100" d="100"/>
        </p:scale>
        <p:origin x="-1944" y="-1020"/>
      </p:cViewPr>
      <p:guideLst>
        <p:guide orient="horz" pos="161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4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4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4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pt-BR" sz="1200" dirty="0"/>
            </a:fld>
            <a:endParaRPr lang="pt-BR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2" name="Rectangle 4"/>
          <p:cNvSpPr>
            <a:spLocks noRot="1" noTextEdi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Clique para editar os estilos do texto mestre</a:t>
            </a:r>
            <a:endParaRPr kumimoji="0" lang="pt-BR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Segundo nível</a:t>
            </a:r>
            <a:endParaRPr kumimoji="0" lang="pt-BR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Terceiro nível</a:t>
            </a:r>
            <a:endParaRPr kumimoji="0" lang="pt-BR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Quarto nível</a:t>
            </a:r>
            <a:endParaRPr kumimoji="0" lang="pt-BR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Quinto nível</a:t>
            </a:r>
            <a:endParaRPr kumimoji="0" lang="pt-BR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pt-BR" sz="1200" dirty="0"/>
            </a:fld>
            <a:endParaRPr lang="pt-BR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## Quem sou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Cesar Romero Silva</a:t>
            </a:r>
            <a:endParaRPr lang="pt-BR" altLang="en-US"/>
          </a:p>
          <a:p>
            <a:endParaRPr lang="pt-BR" altLang="en-US"/>
          </a:p>
          <a:p>
            <a:r>
              <a:rPr lang="pt-BR" altLang="en-US">
                <a:sym typeface="+mn-ea"/>
              </a:rPr>
              <a:t>- Embarcadero MVP</a:t>
            </a:r>
            <a:endParaRPr lang="pt-BR" altLang="en-US"/>
          </a:p>
          <a:p>
            <a:r>
              <a:rPr lang="pt-BR" altLang="en-US"/>
              <a:t>- Full Stack Developer Senior</a:t>
            </a:r>
            <a:endParaRPr lang="pt-BR" altLang="en-US"/>
          </a:p>
          <a:p>
            <a:r>
              <a:rPr lang="pt-BR" altLang="en-US"/>
              <a:t>- HBSIS</a:t>
            </a:r>
            <a:endParaRPr lang="pt-BR" altLang="en-US"/>
          </a:p>
          <a:p>
            <a:endParaRPr lang="pt-BR" altLang="en-US"/>
          </a:p>
          <a:p>
            <a:endParaRPr lang="pt-B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Maior fornecedor AmBev</a:t>
            </a:r>
            <a:endParaRPr lang="pt-BR" altLang="en-US"/>
          </a:p>
          <a:p>
            <a:r>
              <a:rPr lang="pt-BR" altLang="en-US"/>
              <a:t>- Atende America do Sul, Iniciando Europa, instação acontecendo na republica dominicana recentemente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https://hbsis.com.br/trabalhe-conosco/</a:t>
            </a:r>
            <a:endParaRPr lang="pt-B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pt-BR"/>
              <a:t>28</a:t>
            </a:r>
            <a:r>
              <a:rPr lang="pt-BR"/>
              <a:t> anos de mercado;</a:t>
            </a:r>
            <a:endParaRPr lang="pt-BR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pt-BR"/>
              <a:t>Contamos com mais de 200 clientes em território nacional e  América Latina;</a:t>
            </a:r>
            <a:endParaRPr lang="pt-BR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/>
              <a:t>A matriz da HBSIS está situada em Blumenau, e contamos com unidades ne negócio em Campinas, São Paulo</a:t>
            </a:r>
            <a:r>
              <a:rPr lang="en-US" altLang="pt-BR"/>
              <a:t>, Sorocaba</a:t>
            </a:r>
            <a:r>
              <a:rPr lang="pt-BR"/>
              <a:t> e Maringá;</a:t>
            </a:r>
            <a:endParaRPr lang="pt-BR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pt-BR"/>
              <a:t>M</a:t>
            </a:r>
            <a:r>
              <a:rPr lang="pt-BR"/>
              <a:t>ais de </a:t>
            </a:r>
            <a:r>
              <a:rPr lang="en-US" altLang="pt-BR"/>
              <a:t>600</a:t>
            </a:r>
            <a:r>
              <a:rPr lang="pt-BR"/>
              <a:t> profissionais com foco em negócio espalhados por todo o país;</a:t>
            </a:r>
            <a:endParaRPr lang="pt-BR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/>
              <a:t>Temos preocupação constante com conhecimento de negócio do cliente. </a:t>
            </a:r>
            <a:endParaRPr lang="pt-BR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/>
              <a:t>Apesar de ser uma fábrica de software, nosso objetivo é entregar soluções pensadas dentro da realidade do cliente;</a:t>
            </a:r>
            <a:endParaRPr lang="pt-BR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/>
              <a:t>Para isso contamos com times multidisciplinares, entendemos que uma boa solução tem a participação de engenheiros, designers e técnicos;</a:t>
            </a:r>
            <a:endParaRPr lang="pt-BR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pt-BR"/>
              <a:t>Temos também uma forte cultura de inovação, como IOT, </a:t>
            </a:r>
            <a:r>
              <a:rPr lang="pt-BR" i="1" err="1"/>
              <a:t>machine</a:t>
            </a:r>
            <a:r>
              <a:rPr lang="pt-BR"/>
              <a:t> </a:t>
            </a:r>
            <a:r>
              <a:rPr lang="pt-BR" i="1" err="1"/>
              <a:t>learning</a:t>
            </a:r>
            <a:r>
              <a:rPr lang="pt-BR"/>
              <a:t>, automação, entre outras tendências;</a:t>
            </a:r>
            <a:endParaRPr lang="pt-BR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pt-BR"/>
              <a:t>Apesar de entregar uma grande variedade de soluções, nossa expertise está em projetos de vendas e logística.</a:t>
            </a:r>
            <a:endParaRPr lang="pt-BR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/>
              <a:t>*Cultura</a:t>
            </a:r>
            <a:r>
              <a:rPr lang="pt-BR" baseline="0"/>
              <a:t> </a:t>
            </a:r>
            <a:r>
              <a:rPr lang="pt-BR" baseline="0" err="1"/>
              <a:t>lean</a:t>
            </a:r>
            <a:r>
              <a:rPr lang="pt-BR" baseline="0"/>
              <a:t>, metodologias ágeis, treinamentos, melhorias contínua dos produtos, foco em tendências de tecnologia:</a:t>
            </a:r>
            <a:endParaRPr lang="pt-BR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baseline="0"/>
          </a:p>
          <a:p>
            <a:pPr>
              <a:lnSpc>
                <a:spcPct val="150000"/>
              </a:lnSpc>
            </a:pPr>
            <a:r>
              <a:rPr lang="pt-BR" b="1"/>
              <a:t>Internet das coisas (IOT)</a:t>
            </a:r>
            <a:r>
              <a:rPr lang="pt-BR"/>
              <a:t>: sensores de localização/temperatura/célula</a:t>
            </a:r>
            <a:r>
              <a:rPr lang="pt-BR" baseline="0"/>
              <a:t> de carga</a:t>
            </a:r>
            <a:endParaRPr lang="pt-BR"/>
          </a:p>
          <a:p>
            <a:pPr>
              <a:lnSpc>
                <a:spcPct val="150000"/>
              </a:lnSpc>
            </a:pPr>
            <a:r>
              <a:rPr lang="pt-BR" b="1"/>
              <a:t>Automação</a:t>
            </a:r>
            <a:r>
              <a:rPr lang="pt-BR"/>
              <a:t>: </a:t>
            </a:r>
            <a:r>
              <a:rPr lang="pt-BR" err="1"/>
              <a:t>Scale</a:t>
            </a:r>
            <a:r>
              <a:rPr lang="pt-BR"/>
              <a:t> Jack, integração com linha de produção (Arduino), </a:t>
            </a:r>
            <a:r>
              <a:rPr lang="pt-BR" err="1"/>
              <a:t>Beacon</a:t>
            </a:r>
            <a:r>
              <a:rPr lang="pt-BR"/>
              <a:t> (</a:t>
            </a:r>
            <a:r>
              <a:rPr lang="pt-BR" err="1"/>
              <a:t>bluetooth</a:t>
            </a:r>
            <a:r>
              <a:rPr lang="pt-BR"/>
              <a:t>);</a:t>
            </a:r>
            <a:endParaRPr lang="pt-BR"/>
          </a:p>
          <a:p>
            <a:pPr>
              <a:lnSpc>
                <a:spcPct val="150000"/>
              </a:lnSpc>
            </a:pPr>
            <a:r>
              <a:rPr lang="pt-BR" b="1"/>
              <a:t>Reconhecimento de imagem</a:t>
            </a:r>
            <a:r>
              <a:rPr lang="pt-BR"/>
              <a:t>: controle de acesso, uso de EPI;</a:t>
            </a:r>
            <a:endParaRPr lang="pt-BR"/>
          </a:p>
          <a:p>
            <a:pPr>
              <a:lnSpc>
                <a:spcPct val="150000"/>
              </a:lnSpc>
            </a:pPr>
            <a:r>
              <a:rPr lang="pt-BR" b="1" err="1"/>
              <a:t>Gamification</a:t>
            </a:r>
            <a:r>
              <a:rPr lang="pt-BR" b="1"/>
              <a:t>;</a:t>
            </a:r>
            <a:endParaRPr lang="pt-BR" b="1"/>
          </a:p>
          <a:p>
            <a:pPr>
              <a:lnSpc>
                <a:spcPct val="150000"/>
              </a:lnSpc>
            </a:pPr>
            <a:r>
              <a:rPr lang="pt-BR" b="1"/>
              <a:t>NFC (</a:t>
            </a:r>
            <a:r>
              <a:rPr lang="pt-BR" b="1" err="1"/>
              <a:t>Near</a:t>
            </a:r>
            <a:r>
              <a:rPr lang="pt-BR" b="1"/>
              <a:t> Field </a:t>
            </a:r>
            <a:r>
              <a:rPr lang="pt-BR" b="1" err="1"/>
              <a:t>Comunication</a:t>
            </a:r>
            <a:r>
              <a:rPr lang="pt-BR" b="1"/>
              <a:t>): </a:t>
            </a:r>
            <a:r>
              <a:rPr lang="pt-BR"/>
              <a:t>Check-in na linha de produção;</a:t>
            </a:r>
            <a:endParaRPr lang="pt-BR"/>
          </a:p>
          <a:p>
            <a:pPr>
              <a:lnSpc>
                <a:spcPct val="150000"/>
              </a:lnSpc>
            </a:pPr>
            <a:r>
              <a:rPr lang="pt-BR" b="1" err="1"/>
              <a:t>Machine</a:t>
            </a:r>
            <a:r>
              <a:rPr lang="pt-BR" b="1"/>
              <a:t> Learning;</a:t>
            </a:r>
            <a:endParaRPr lang="pt-BR" b="1"/>
          </a:p>
          <a:p>
            <a:endParaRPr lang="pt-BR" baseline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5576C-84E7-4C27-ADCA-2A04D3B59730}" type="slidenum">
              <a:rPr lang="pt-BR" smtClean="0"/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dirty="0"/>
              <a:t>Aqui são alguns dos nossos clientes: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dirty="0"/>
              <a:t>**olhar lista de clientes e identificar cliente do mesmo eixo ou localização.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5576C-84E7-4C27-ADCA-2A04D3B59730}" type="slidenum">
              <a:rPr lang="pt-BR" smtClean="0"/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Full Stack Developer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A principal característica que considero para qualificar alguém como full-stack, está relacionada ao domínio das tecnologias utilizadas no desenvolvimento, mais especificamente na variedade.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Se fizermos um paralelo com o desenvolvimento tradicional com Delphi, onde o programador cria regra de negócios, sql e formulários, poderia se dizer que estes também são desenvolvedores full-stack, mas isso não é verdade, por que apesar de criar todas as partes da aplicação, está se trabalhando apenas com Delphi no backend e frontend, uma melhor descrição seria "mono-stack", pois é uma única ferramenta.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Acredito que o termo full-stack é uma consequencia da descontrução, a separação das camadas de desenvolvimento, permitindo um foco maior em cada camada, por pessoas com qualificações mais específicas.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E com a experiência, se percebeu que para muitos projetos, desenvolvedores com as qualificações necessárias para front e backend, poderiam trabalhar em todas as camadas, e ainda ter a separação das responsabilidades.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Para projetos de grande porte, mesmo com Delphi, há a necessidade de separar as camadas, criando servidores de aplicações, servidores web e outros serviços.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E para desenvolvimento web, que acredito que sempre foi possível em Delphi, para o desenvolvimento web independente dos componentes usados, o resultado final para o usuário, era o HTML, CSS e JavaScript.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Mas estas tecnologias sempre foram sub utilizadas, deixando de lado a experiência de usuário (UX), interatividade e o melhor aproveitamento de recursos e tecnologias especificas para melhorar se criar aplicações ricas acessíveis por um web browser.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Mesmo que durante muito tempo fosse viável somente a publicação em redes corporativas e intranets, atualmente a realidade é outra, com a evolução da plataforma cloud, containeres e o compilador Delphi para Linux.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Tudo isso me conduziu a minha posição atual, e a escolha deste tema para esta apresentação.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O que é necessário para ser um programador full-stack com Delphi.  </a:t>
            </a:r>
            <a:endParaRPr lang="pt-B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en-US" altLang="pt-BR"/>
              <a:t>O objetivo é mostrar o que me motivou a criar esta apresentação, baseada na experiencia adquirida no projeto, e mostrar pra você o básico de como seguir este caminho, continuando com o Delphi.</a:t>
            </a:r>
            <a:endParaRPr lang="en-US" altLang="pt-BR"/>
          </a:p>
          <a:p>
            <a:endParaRPr lang="pt-BR" altLang="en-US"/>
          </a:p>
          <a:p>
            <a:r>
              <a:rPr lang="pt-BR" altLang="en-US"/>
              <a:t>- O que é?</a:t>
            </a:r>
            <a:endParaRPr lang="pt-BR" altLang="en-US"/>
          </a:p>
          <a:p>
            <a:r>
              <a:rPr lang="pt-BR" altLang="en-US"/>
              <a:t>- Portal de integração Ambev - Fornecedores para a aquisição de Insumos direto para a produção de Cervejas, Sucos e Refrigerantes principalmente.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SC (Supply Chain), APA (Advanced Planning Acquisition)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Stack</a:t>
            </a:r>
            <a:endParaRPr lang="pt-BR" altLang="en-US"/>
          </a:p>
          <a:p>
            <a:r>
              <a:rPr lang="pt-BR" altLang="en-US"/>
              <a:t>C#, MSSQL, JavaScript, React.js, UI-Kit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Topologia</a:t>
            </a:r>
            <a:endParaRPr lang="pt-BR" altLang="en-US"/>
          </a:p>
          <a:p>
            <a:r>
              <a:rPr lang="pt-BR" altLang="en-US"/>
              <a:t>- Produção</a:t>
            </a:r>
            <a:endParaRPr lang="pt-BR" altLang="en-US"/>
          </a:p>
          <a:p>
            <a:r>
              <a:rPr lang="pt-BR" altLang="en-US"/>
              <a:t>	. 3 servidores em load balance para o portal (Backend e Frontend)</a:t>
            </a:r>
            <a:endParaRPr lang="pt-BR" altLang="en-US"/>
          </a:p>
          <a:p>
            <a:r>
              <a:rPr lang="pt-BR" altLang="en-US"/>
              <a:t>	. 1 Servidor de Serviços com agendamento de jobs e integração com ERP SAP</a:t>
            </a:r>
            <a:endParaRPr lang="pt-BR" altLang="en-US"/>
          </a:p>
          <a:p>
            <a:r>
              <a:rPr lang="pt-BR" altLang="en-US"/>
              <a:t>	. 2 Servidores de Banco de Dados em Cluster</a:t>
            </a:r>
            <a:endParaRPr lang="pt-BR" altLang="en-US"/>
          </a:p>
          <a:p>
            <a:r>
              <a:rPr lang="pt-BR" altLang="en-US"/>
              <a:t>- Homologação</a:t>
            </a:r>
            <a:endParaRPr lang="pt-BR" altLang="en-US"/>
          </a:p>
          <a:p>
            <a:r>
              <a:rPr lang="pt-BR" altLang="en-US"/>
              <a:t>	. 2 Servidores em load balance</a:t>
            </a:r>
            <a:endParaRPr lang="pt-BR" altLang="en-US"/>
          </a:p>
          <a:p>
            <a:r>
              <a:rPr lang="pt-BR" altLang="en-US"/>
              <a:t>	. 1 Servidor para Integrações</a:t>
            </a:r>
            <a:endParaRPr lang="pt-BR" altLang="en-US"/>
          </a:p>
          <a:p>
            <a:r>
              <a:rPr lang="pt-BR" altLang="en-US"/>
              <a:t>	. 1 Servidore Banco de Dados</a:t>
            </a:r>
            <a:endParaRPr lang="pt-BR" altLang="en-US"/>
          </a:p>
          <a:p>
            <a:r>
              <a:rPr lang="pt-BR" altLang="en-US"/>
              <a:t>- Desenvolvimento</a:t>
            </a:r>
            <a:endParaRPr lang="pt-BR" altLang="en-US"/>
          </a:p>
          <a:p>
            <a:r>
              <a:rPr lang="pt-BR" altLang="en-US"/>
              <a:t>	. Servidor de build</a:t>
            </a:r>
            <a:endParaRPr lang="pt-BR" altLang="en-US"/>
          </a:p>
          <a:p>
            <a:r>
              <a:rPr lang="pt-BR" altLang="en-US"/>
              <a:t>	. Servidor de Desenvolvimento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Cliente: AmBev</a:t>
            </a:r>
            <a:endParaRPr lang="pt-BR" altLang="en-US"/>
          </a:p>
          <a:p>
            <a:r>
              <a:rPr lang="pt-BR" altLang="en-US"/>
              <a:t>- Maior empresa de cervejas do mundo</a:t>
            </a:r>
            <a:endParaRPr lang="pt-BR" altLang="en-US"/>
          </a:p>
          <a:p>
            <a:r>
              <a:rPr lang="pt-BR" altLang="en-US"/>
              <a:t>- 5a marca mais valiosa do mundo</a:t>
            </a:r>
            <a:endParaRPr lang="pt-BR" altLang="en-US"/>
          </a:p>
          <a:p>
            <a:r>
              <a:rPr lang="pt-BR" altLang="en-US"/>
              <a:t>- 37.000 funcionários no Brasil</a:t>
            </a:r>
            <a:endParaRPr lang="pt-BR" altLang="en-US"/>
          </a:p>
          <a:p>
            <a:r>
              <a:rPr lang="pt-BR" altLang="en-US"/>
              <a:t>- Portal de Insumos é único no mundo</a:t>
            </a:r>
            <a:endParaRPr lang="pt-BR" altLang="en-US"/>
          </a:p>
          <a:p>
            <a:r>
              <a:rPr lang="pt-BR" altLang="en-US"/>
              <a:t>	. Administração Centralizada "CSI"</a:t>
            </a:r>
            <a:endParaRPr lang="pt-BR" altLang="en-US"/>
          </a:p>
          <a:p>
            <a:r>
              <a:rPr lang="pt-BR" altLang="en-US"/>
              <a:t>	. Administração baseado em Carteiras de Familias de Produtos</a:t>
            </a:r>
            <a:endParaRPr lang="pt-BR" altLang="en-US"/>
          </a:p>
          <a:p>
            <a:r>
              <a:rPr lang="pt-BR" altLang="en-US"/>
              <a:t>	. Redução do número de funcionários em torno de 50%</a:t>
            </a:r>
            <a:endParaRPr lang="pt-BR" altLang="en-US"/>
          </a:p>
          <a:p>
            <a:r>
              <a:rPr lang="pt-BR" altLang="en-US"/>
              <a:t>	. Reduçao do tempo de treinamento de funcionários para a operação de 8 dias para 2 horas</a:t>
            </a:r>
            <a:endParaRPr lang="pt-BR" altLang="en-US"/>
          </a:p>
          <a:p>
            <a:r>
              <a:rPr lang="pt-BR" altLang="en-US"/>
              <a:t>	. Redução de horas de trabalho em tarefas diárias</a:t>
            </a:r>
            <a:endParaRPr lang="pt-BR" altLang="en-US"/>
          </a:p>
          <a:p>
            <a:r>
              <a:rPr lang="pt-BR" altLang="en-US"/>
              <a:t>	. Modelo de trabalho e portal está iniciando o processo de internacionalização</a:t>
            </a:r>
            <a:endParaRPr lang="pt-BR" altLang="en-US"/>
          </a:p>
          <a:p>
            <a:r>
              <a:rPr lang="pt-BR" altLang="en-US"/>
              <a:t>		. Argentina - apresentação AmBev/hbsis</a:t>
            </a:r>
            <a:endParaRPr lang="pt-BR" altLang="en-US"/>
          </a:p>
          <a:p>
            <a:r>
              <a:rPr lang="pt-BR" altLang="en-US"/>
              <a:t>		. Europa - apresentação AmBev</a:t>
            </a:r>
            <a:endParaRPr lang="pt-B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endParaRPr lang="pt-B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endParaRPr lang="pt-B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en-US" altLang="pt-BR"/>
              <a:t>	</a:t>
            </a:r>
            <a:endParaRPr lang="en-US" alt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Empresas</a:t>
            </a:r>
            <a:endParaRPr lang="pt-BR" altLang="en-US"/>
          </a:p>
          <a:p>
            <a:r>
              <a:rPr lang="pt-BR" altLang="en-US"/>
              <a:t>- Facebook</a:t>
            </a:r>
            <a:endParaRPr lang="pt-BR" altLang="en-US"/>
          </a:p>
          <a:p>
            <a:r>
              <a:rPr lang="pt-BR" altLang="en-US"/>
              <a:t>- Microsoft</a:t>
            </a:r>
            <a:endParaRPr lang="pt-BR" altLang="en-US"/>
          </a:p>
          <a:p>
            <a:r>
              <a:rPr lang="pt-BR" altLang="en-US"/>
              <a:t>- Air BNB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Principais Características</a:t>
            </a:r>
            <a:endParaRPr lang="pt-BR" altLang="en-US"/>
          </a:p>
          <a:p>
            <a:r>
              <a:rPr lang="pt-BR" altLang="en-US"/>
              <a:t>- Muito utilizado para criar SPA - Single Page Applications, mas não exclusivamente.</a:t>
            </a:r>
            <a:endParaRPr lang="pt-BR" altLang="en-US"/>
          </a:p>
          <a:p>
            <a:r>
              <a:rPr lang="pt-BR" altLang="en-US"/>
              <a:t>- Virtual DOM</a:t>
            </a:r>
            <a:endParaRPr lang="pt-BR" altLang="en-US"/>
          </a:p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. React.Component: Componentes com Estado e ciclo de vida</a:t>
            </a:r>
            <a:endParaRPr lang="pt-BR" altLang="en-US"/>
          </a:p>
          <a:p>
            <a:r>
              <a:rPr lang="pt-BR" altLang="en-US"/>
              <a:t>. Componentes funcionais: Funções como componentes, contendo apenas o Render, sem estado, sem ciclo de vida </a:t>
            </a:r>
            <a:endParaRPr lang="pt-BR" altLang="en-US"/>
          </a:p>
          <a:p>
            <a:r>
              <a:rPr lang="pt-BR" altLang="en-US"/>
              <a:t>. HOC - High Order Component: Baseado em programação funcional, composição de componentes</a:t>
            </a:r>
            <a:endParaRPr lang="pt-BR" altLang="en-US"/>
          </a:p>
          <a:p>
            <a:r>
              <a:rPr lang="pt-BR" altLang="en-US"/>
              <a:t>. (novo) Hooks: Uma nova forma de se criar um componente funcional com estado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Render: (method) — Descreve como será a interface do usuário para o componente específico.</a:t>
            </a:r>
            <a:endParaRPr lang="pt-BR" altLang="en-US"/>
          </a:p>
          <a:p>
            <a:r>
              <a:rPr lang="pt-BR" altLang="en-US"/>
              <a:t>- ReactDOM.render — Raíz da aplicação react, renderiza um componente React em um nó DOM.</a:t>
            </a:r>
            <a:endParaRPr lang="pt-BR" altLang="en-US"/>
          </a:p>
          <a:p>
            <a:r>
              <a:rPr lang="pt-BR" altLang="en-US"/>
              <a:t>- Torna possível criar uma aplicação react, e embutir em uma TAG HTML, muito utilizada pelo facebook.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JSX</a:t>
            </a:r>
            <a:endParaRPr lang="pt-BR" altLang="en-US"/>
          </a:p>
          <a:p>
            <a:r>
              <a:rPr lang="pt-BR" altLang="en-US"/>
              <a:t>- Estado: State — O armazenamento interno de dados (objeto) de um componente, muito semelhante ao conceito de propriedades dos componentes Delphi.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Propriedades: Props</a:t>
            </a:r>
            <a:endParaRPr lang="pt-BR" altLang="en-US"/>
          </a:p>
          <a:p>
            <a:r>
              <a:rPr lang="pt-BR" altLang="en-US"/>
              <a:t>- Ciclo de vida dos componentes: Live cycle</a:t>
            </a:r>
            <a:endParaRPr lang="pt-BR" altLang="en-US"/>
          </a:p>
          <a:p>
            <a:r>
              <a:rPr lang="pt-BR" altLang="en-US"/>
              <a:t>- Eventos</a:t>
            </a:r>
            <a:endParaRPr lang="pt-BR" altLang="en-US"/>
          </a:p>
          <a:p>
            <a:r>
              <a:rPr lang="pt-BR" altLang="en-US"/>
              <a:t>- onClick</a:t>
            </a:r>
            <a:endParaRPr lang="pt-BR" altLang="en-US"/>
          </a:p>
          <a:p>
            <a:r>
              <a:rPr lang="pt-BR" altLang="en-US"/>
              <a:t>- onChange</a:t>
            </a:r>
            <a:endParaRPr lang="pt-BR" altLang="en-US"/>
          </a:p>
          <a:p>
            <a:r>
              <a:rPr lang="pt-BR" altLang="en-US"/>
              <a:t>- onSubmit</a:t>
            </a:r>
            <a:endParaRPr lang="pt-B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Empresas</a:t>
            </a:r>
            <a:endParaRPr lang="pt-BR" altLang="en-US"/>
          </a:p>
          <a:p>
            <a:r>
              <a:rPr lang="pt-BR" altLang="en-US"/>
              <a:t>- Facebook</a:t>
            </a:r>
            <a:endParaRPr lang="pt-BR" altLang="en-US"/>
          </a:p>
          <a:p>
            <a:r>
              <a:rPr lang="pt-BR" altLang="en-US"/>
              <a:t>- Microsoft</a:t>
            </a:r>
            <a:endParaRPr lang="pt-BR" altLang="en-US"/>
          </a:p>
          <a:p>
            <a:r>
              <a:rPr lang="pt-BR" altLang="en-US"/>
              <a:t>- Air BNB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Principais Características</a:t>
            </a:r>
            <a:endParaRPr lang="pt-BR" altLang="en-US"/>
          </a:p>
          <a:p>
            <a:r>
              <a:rPr lang="pt-BR" altLang="en-US"/>
              <a:t>- Muito utilizado para criar SPA - Single Page Applications, mas não exclusivamente.</a:t>
            </a:r>
            <a:endParaRPr lang="pt-BR" altLang="en-US"/>
          </a:p>
          <a:p>
            <a:r>
              <a:rPr lang="pt-BR" altLang="en-US"/>
              <a:t>- Virtual DOM</a:t>
            </a:r>
            <a:endParaRPr lang="pt-BR" altLang="en-US"/>
          </a:p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. React.Component: Componentes com Estado e ciclo de vida</a:t>
            </a:r>
            <a:endParaRPr lang="pt-BR" altLang="en-US"/>
          </a:p>
          <a:p>
            <a:r>
              <a:rPr lang="pt-BR" altLang="en-US"/>
              <a:t>. Componentes funcionais: Funções como componentes, contendo apenas o Render, sem estado, sem ciclo de vida </a:t>
            </a:r>
            <a:endParaRPr lang="pt-BR" altLang="en-US"/>
          </a:p>
          <a:p>
            <a:r>
              <a:rPr lang="pt-BR" altLang="en-US"/>
              <a:t>. HOC - High Order Component: Baseado em programação funcional, composição de componentes</a:t>
            </a:r>
            <a:endParaRPr lang="pt-BR" altLang="en-US"/>
          </a:p>
          <a:p>
            <a:r>
              <a:rPr lang="pt-BR" altLang="en-US"/>
              <a:t>. (novo) Hooks: Uma nova forma de se criar um componente funcional com estado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Render: (method) — Descreve como será a interface do usuário para o componente específico.</a:t>
            </a:r>
            <a:endParaRPr lang="pt-BR" altLang="en-US"/>
          </a:p>
          <a:p>
            <a:r>
              <a:rPr lang="pt-BR" altLang="en-US"/>
              <a:t>- ReactDOM.render — Raíz da aplicação react, renderiza um componente React em um nó DOM.</a:t>
            </a:r>
            <a:endParaRPr lang="pt-BR" altLang="en-US"/>
          </a:p>
          <a:p>
            <a:r>
              <a:rPr lang="pt-BR" altLang="en-US"/>
              <a:t>- Torna possível criar uma aplicação react, e embutir em uma TAG HTML, muito utilizada pelo facebook.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JSX</a:t>
            </a:r>
            <a:endParaRPr lang="pt-BR" altLang="en-US"/>
          </a:p>
          <a:p>
            <a:r>
              <a:rPr lang="pt-BR" altLang="en-US"/>
              <a:t>- Estado: State — O armazenamento interno de dados (objeto) de um componente, muito semelhante ao conceito de propriedades dos componentes Delphi.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Propriedades: Props</a:t>
            </a:r>
            <a:endParaRPr lang="pt-BR" altLang="en-US"/>
          </a:p>
          <a:p>
            <a:r>
              <a:rPr lang="pt-BR" altLang="en-US"/>
              <a:t>- Ciclo de vida dos componentes: Live cycle</a:t>
            </a:r>
            <a:endParaRPr lang="pt-BR" altLang="en-US"/>
          </a:p>
          <a:p>
            <a:r>
              <a:rPr lang="pt-BR" altLang="en-US"/>
              <a:t>- Eventos</a:t>
            </a:r>
            <a:endParaRPr lang="pt-BR" altLang="en-US"/>
          </a:p>
          <a:p>
            <a:r>
              <a:rPr lang="pt-BR" altLang="en-US"/>
              <a:t>- onClick</a:t>
            </a:r>
            <a:endParaRPr lang="pt-BR" altLang="en-US"/>
          </a:p>
          <a:p>
            <a:r>
              <a:rPr lang="pt-BR" altLang="en-US"/>
              <a:t>- onChange</a:t>
            </a:r>
            <a:endParaRPr lang="pt-BR" altLang="en-US"/>
          </a:p>
          <a:p>
            <a:r>
              <a:rPr lang="pt-BR" altLang="en-US"/>
              <a:t>- onSubmit</a:t>
            </a:r>
            <a:endParaRPr lang="pt-B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Empresas</a:t>
            </a:r>
            <a:endParaRPr lang="pt-BR" altLang="en-US"/>
          </a:p>
          <a:p>
            <a:r>
              <a:rPr lang="pt-BR" altLang="en-US"/>
              <a:t>- Facebook</a:t>
            </a:r>
            <a:endParaRPr lang="pt-BR" altLang="en-US"/>
          </a:p>
          <a:p>
            <a:r>
              <a:rPr lang="pt-BR" altLang="en-US"/>
              <a:t>- Microsoft</a:t>
            </a:r>
            <a:endParaRPr lang="pt-BR" altLang="en-US"/>
          </a:p>
          <a:p>
            <a:r>
              <a:rPr lang="pt-BR" altLang="en-US"/>
              <a:t>- Air BNB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Principais Características</a:t>
            </a:r>
            <a:endParaRPr lang="pt-BR" altLang="en-US"/>
          </a:p>
          <a:p>
            <a:r>
              <a:rPr lang="pt-BR" altLang="en-US"/>
              <a:t>- Muito utilizado para criar SPA - Single Page Applications, mas não exclusivamente.</a:t>
            </a:r>
            <a:endParaRPr lang="pt-BR" altLang="en-US"/>
          </a:p>
          <a:p>
            <a:r>
              <a:rPr lang="pt-BR" altLang="en-US"/>
              <a:t>- Virtual DOM</a:t>
            </a:r>
            <a:endParaRPr lang="pt-BR" altLang="en-US"/>
          </a:p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. React.Component: Componentes com Estado e ciclo de vida</a:t>
            </a:r>
            <a:endParaRPr lang="pt-BR" altLang="en-US"/>
          </a:p>
          <a:p>
            <a:r>
              <a:rPr lang="pt-BR" altLang="en-US"/>
              <a:t>. Componentes funcionais: Funções como componentes, contendo apenas o Render, sem estado, sem ciclo de vida </a:t>
            </a:r>
            <a:endParaRPr lang="pt-BR" altLang="en-US"/>
          </a:p>
          <a:p>
            <a:r>
              <a:rPr lang="pt-BR" altLang="en-US"/>
              <a:t>. HOC - High Order Component: Baseado em programação funcional, composição de componentes</a:t>
            </a:r>
            <a:endParaRPr lang="pt-BR" altLang="en-US"/>
          </a:p>
          <a:p>
            <a:r>
              <a:rPr lang="pt-BR" altLang="en-US"/>
              <a:t>. (novo) Hooks: Uma nova forma de se criar um componente funcional com estado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Render: (method) — Descreve como será a interface do usuário para o componente específico.</a:t>
            </a:r>
            <a:endParaRPr lang="pt-BR" altLang="en-US"/>
          </a:p>
          <a:p>
            <a:r>
              <a:rPr lang="pt-BR" altLang="en-US"/>
              <a:t>- ReactDOM.render — Raíz da aplicação react, renderiza um componente React em um nó DOM.</a:t>
            </a:r>
            <a:endParaRPr lang="pt-BR" altLang="en-US"/>
          </a:p>
          <a:p>
            <a:r>
              <a:rPr lang="pt-BR" altLang="en-US"/>
              <a:t>- Torna possível criar uma aplicação react, e embutir em uma TAG HTML, muito utilizada pelo facebook.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JSX</a:t>
            </a:r>
            <a:endParaRPr lang="pt-BR" altLang="en-US"/>
          </a:p>
          <a:p>
            <a:r>
              <a:rPr lang="pt-BR" altLang="en-US"/>
              <a:t>- Estado: State — O armazenamento interno de dados (objeto) de um componente, muito semelhante ao conceito de propriedades dos componentes Delphi.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Propriedades: Props</a:t>
            </a:r>
            <a:endParaRPr lang="pt-BR" altLang="en-US"/>
          </a:p>
          <a:p>
            <a:r>
              <a:rPr lang="pt-BR" altLang="en-US"/>
              <a:t>- Ciclo de vida dos componentes: Live cycle</a:t>
            </a:r>
            <a:endParaRPr lang="pt-BR" altLang="en-US"/>
          </a:p>
          <a:p>
            <a:r>
              <a:rPr lang="pt-BR" altLang="en-US"/>
              <a:t>- Eventos</a:t>
            </a:r>
            <a:endParaRPr lang="pt-BR" altLang="en-US"/>
          </a:p>
          <a:p>
            <a:r>
              <a:rPr lang="pt-BR" altLang="en-US"/>
              <a:t>- onClick</a:t>
            </a:r>
            <a:endParaRPr lang="pt-BR" altLang="en-US"/>
          </a:p>
          <a:p>
            <a:r>
              <a:rPr lang="pt-BR" altLang="en-US"/>
              <a:t>- onChange</a:t>
            </a:r>
            <a:endParaRPr lang="pt-BR" altLang="en-US"/>
          </a:p>
          <a:p>
            <a:r>
              <a:rPr lang="pt-BR" altLang="en-US"/>
              <a:t>- onSubmit</a:t>
            </a:r>
            <a:endParaRPr lang="pt-B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- Estilos</a:t>
            </a:r>
            <a:endParaRPr lang="pt-BR" altLang="en-US"/>
          </a:p>
          <a:p>
            <a:r>
              <a:rPr lang="pt-BR" altLang="en-US"/>
              <a:t>- Ícones</a:t>
            </a:r>
            <a:endParaRPr lang="pt-BR" altLang="en-US"/>
          </a:p>
          <a:p>
            <a:r>
              <a:rPr lang="pt-BR" altLang="en-US"/>
              <a:t>- Tipografia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Material UI </a:t>
            </a:r>
            <a:endParaRPr lang="pt-BR" altLang="en-US"/>
          </a:p>
          <a:p>
            <a:r>
              <a:rPr lang="pt-BR" altLang="en-US"/>
              <a:t>- https://v0.material-ui.com/#/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Microsoft Fabric-JS </a:t>
            </a:r>
            <a:endParaRPr lang="pt-BR" altLang="en-US"/>
          </a:p>
          <a:p>
            <a:r>
              <a:rPr lang="pt-BR" altLang="en-US"/>
              <a:t>- https://developer.microsoft.com/en-us/fabric</a:t>
            </a:r>
            <a:endParaRPr lang="pt-BR" altLang="en-US"/>
          </a:p>
          <a:p>
            <a:r>
              <a:rPr lang="pt-BR" altLang="en-US"/>
              <a:t>- https://github.com/OfficeDev/office-ui-fabric-js</a:t>
            </a:r>
            <a:endParaRPr lang="pt-BR" altLang="en-US"/>
          </a:p>
          <a:p>
            <a:r>
              <a:rPr lang="pt-BR" altLang="en-US"/>
              <a:t>- Mais de 50 Produtos da Microsoft, incluindo o Office 365, Outlook, OneDrive, Word, Excel, PowerPoint, OneNote, SharePoint, Microsoft Teams, Yammer, Dynamic 365, Flow, etc.</a:t>
            </a:r>
            <a:endParaRPr lang="pt-B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Empresas</a:t>
            </a:r>
            <a:endParaRPr lang="pt-BR" altLang="en-US"/>
          </a:p>
          <a:p>
            <a:r>
              <a:rPr lang="pt-BR" altLang="en-US"/>
              <a:t>- Facebook</a:t>
            </a:r>
            <a:endParaRPr lang="pt-BR" altLang="en-US"/>
          </a:p>
          <a:p>
            <a:r>
              <a:rPr lang="pt-BR" altLang="en-US"/>
              <a:t>- Microsoft</a:t>
            </a:r>
            <a:endParaRPr lang="pt-BR" altLang="en-US"/>
          </a:p>
          <a:p>
            <a:r>
              <a:rPr lang="pt-BR" altLang="en-US"/>
              <a:t>- Air BNB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Principais Características</a:t>
            </a:r>
            <a:endParaRPr lang="pt-BR" altLang="en-US"/>
          </a:p>
          <a:p>
            <a:r>
              <a:rPr lang="pt-BR" altLang="en-US"/>
              <a:t>- Muito utilizado para criar SPA - Single Page Applications, mas não exclusivamente.</a:t>
            </a:r>
            <a:endParaRPr lang="pt-BR" altLang="en-US"/>
          </a:p>
          <a:p>
            <a:r>
              <a:rPr lang="pt-BR" altLang="en-US"/>
              <a:t>- Virtual DOM</a:t>
            </a:r>
            <a:endParaRPr lang="pt-BR" altLang="en-US"/>
          </a:p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. React.Component: Componentes com Estado e ciclo de vida</a:t>
            </a:r>
            <a:endParaRPr lang="pt-BR" altLang="en-US"/>
          </a:p>
          <a:p>
            <a:r>
              <a:rPr lang="pt-BR" altLang="en-US"/>
              <a:t>. Componentes funcionais: Funções como componentes, contendo apenas o Render, sem estado, sem ciclo de vida </a:t>
            </a:r>
            <a:endParaRPr lang="pt-BR" altLang="en-US"/>
          </a:p>
          <a:p>
            <a:r>
              <a:rPr lang="pt-BR" altLang="en-US"/>
              <a:t>. HOC - High Order Component: Baseado em programação funcional, composição de componentes</a:t>
            </a:r>
            <a:endParaRPr lang="pt-BR" altLang="en-US"/>
          </a:p>
          <a:p>
            <a:r>
              <a:rPr lang="pt-BR" altLang="en-US"/>
              <a:t>. (novo) Hooks: Uma nova forma de se criar um componente funcional com estado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Render: (method) — Descreve como será a interface do usuário para o componente específico.</a:t>
            </a:r>
            <a:endParaRPr lang="pt-BR" altLang="en-US"/>
          </a:p>
          <a:p>
            <a:r>
              <a:rPr lang="pt-BR" altLang="en-US"/>
              <a:t>- ReactDOM.render — Raíz da aplicação react, renderiza um componente React em um nó DOM.</a:t>
            </a:r>
            <a:endParaRPr lang="pt-BR" altLang="en-US"/>
          </a:p>
          <a:p>
            <a:r>
              <a:rPr lang="pt-BR" altLang="en-US"/>
              <a:t>- Torna possível criar uma aplicação react, e embutir em uma TAG HTML, muito utilizada pelo facebook.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JSX</a:t>
            </a:r>
            <a:endParaRPr lang="pt-BR" altLang="en-US"/>
          </a:p>
          <a:p>
            <a:r>
              <a:rPr lang="pt-BR" altLang="en-US"/>
              <a:t>- Estado: State — O armazenamento interno de dados (objeto) de um componente, muito semelhante ao conceito de propriedades dos componentes Delphi.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Propriedades: Props</a:t>
            </a:r>
            <a:endParaRPr lang="pt-BR" altLang="en-US"/>
          </a:p>
          <a:p>
            <a:r>
              <a:rPr lang="pt-BR" altLang="en-US"/>
              <a:t>- Ciclo de vida dos componentes: Live cycle</a:t>
            </a:r>
            <a:endParaRPr lang="pt-BR" altLang="en-US"/>
          </a:p>
          <a:p>
            <a:r>
              <a:rPr lang="pt-BR" altLang="en-US"/>
              <a:t>- Eventos</a:t>
            </a:r>
            <a:endParaRPr lang="pt-BR" altLang="en-US"/>
          </a:p>
          <a:p>
            <a:r>
              <a:rPr lang="pt-BR" altLang="en-US"/>
              <a:t>- onClick</a:t>
            </a:r>
            <a:endParaRPr lang="pt-BR" altLang="en-US"/>
          </a:p>
          <a:p>
            <a:r>
              <a:rPr lang="pt-BR" altLang="en-US"/>
              <a:t>- onChange</a:t>
            </a:r>
            <a:endParaRPr lang="pt-BR" altLang="en-US"/>
          </a:p>
          <a:p>
            <a:r>
              <a:rPr lang="pt-BR" altLang="en-US"/>
              <a:t>- onSubmit</a:t>
            </a:r>
            <a:endParaRPr lang="pt-B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Empresas</a:t>
            </a:r>
            <a:endParaRPr lang="pt-BR" altLang="en-US"/>
          </a:p>
          <a:p>
            <a:r>
              <a:rPr lang="pt-BR" altLang="en-US"/>
              <a:t>- Facebook</a:t>
            </a:r>
            <a:endParaRPr lang="pt-BR" altLang="en-US"/>
          </a:p>
          <a:p>
            <a:r>
              <a:rPr lang="pt-BR" altLang="en-US"/>
              <a:t>- Microsoft</a:t>
            </a:r>
            <a:endParaRPr lang="pt-BR" altLang="en-US"/>
          </a:p>
          <a:p>
            <a:r>
              <a:rPr lang="pt-BR" altLang="en-US"/>
              <a:t>- Air BNB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Principais Características</a:t>
            </a:r>
            <a:endParaRPr lang="pt-BR" altLang="en-US"/>
          </a:p>
          <a:p>
            <a:r>
              <a:rPr lang="pt-BR" altLang="en-US"/>
              <a:t>- Muito utilizado para criar SPA - Single Page Applications, mas não exclusivamente.</a:t>
            </a:r>
            <a:endParaRPr lang="pt-BR" altLang="en-US"/>
          </a:p>
          <a:p>
            <a:r>
              <a:rPr lang="pt-BR" altLang="en-US"/>
              <a:t>- Virtual DOM</a:t>
            </a:r>
            <a:endParaRPr lang="pt-BR" altLang="en-US"/>
          </a:p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. React.Component: Componentes com Estado e ciclo de vida</a:t>
            </a:r>
            <a:endParaRPr lang="pt-BR" altLang="en-US"/>
          </a:p>
          <a:p>
            <a:r>
              <a:rPr lang="pt-BR" altLang="en-US"/>
              <a:t>. Componentes funcionais: Funções como componentes, contendo apenas o Render, sem estado, sem ciclo de vida </a:t>
            </a:r>
            <a:endParaRPr lang="pt-BR" altLang="en-US"/>
          </a:p>
          <a:p>
            <a:r>
              <a:rPr lang="pt-BR" altLang="en-US"/>
              <a:t>. HOC - High Order Component: Baseado em programação funcional, composição de componentes</a:t>
            </a:r>
            <a:endParaRPr lang="pt-BR" altLang="en-US"/>
          </a:p>
          <a:p>
            <a:r>
              <a:rPr lang="pt-BR" altLang="en-US"/>
              <a:t>. (novo) Hooks: Uma nova forma de se criar um componente funcional com estado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Render: (method) — Descreve como será a interface do usuário para o componente específico.</a:t>
            </a:r>
            <a:endParaRPr lang="pt-BR" altLang="en-US"/>
          </a:p>
          <a:p>
            <a:r>
              <a:rPr lang="pt-BR" altLang="en-US"/>
              <a:t>- ReactDOM.render — Raíz da aplicação react, renderiza um componente React em um nó DOM.</a:t>
            </a:r>
            <a:endParaRPr lang="pt-BR" altLang="en-US"/>
          </a:p>
          <a:p>
            <a:r>
              <a:rPr lang="pt-BR" altLang="en-US"/>
              <a:t>- Torna possível criar uma aplicação react, e embutir em uma TAG HTML, muito utilizada pelo facebook.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JSX</a:t>
            </a:r>
            <a:endParaRPr lang="pt-BR" altLang="en-US"/>
          </a:p>
          <a:p>
            <a:r>
              <a:rPr lang="pt-BR" altLang="en-US"/>
              <a:t>- Estado: State — O armazenamento interno de dados (objeto) de um componente, muito semelhante ao conceito de propriedades dos componentes Delphi.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Propriedades: Props</a:t>
            </a:r>
            <a:endParaRPr lang="pt-BR" altLang="en-US"/>
          </a:p>
          <a:p>
            <a:r>
              <a:rPr lang="pt-BR" altLang="en-US"/>
              <a:t>- Ciclo de vida dos componentes: Live cycle</a:t>
            </a:r>
            <a:endParaRPr lang="pt-BR" altLang="en-US"/>
          </a:p>
          <a:p>
            <a:r>
              <a:rPr lang="pt-BR" altLang="en-US"/>
              <a:t>- Eventos</a:t>
            </a:r>
            <a:endParaRPr lang="pt-BR" altLang="en-US"/>
          </a:p>
          <a:p>
            <a:r>
              <a:rPr lang="pt-BR" altLang="en-US"/>
              <a:t>- onClick</a:t>
            </a:r>
            <a:endParaRPr lang="pt-BR" altLang="en-US"/>
          </a:p>
          <a:p>
            <a:r>
              <a:rPr lang="pt-BR" altLang="en-US"/>
              <a:t>- onChange</a:t>
            </a:r>
            <a:endParaRPr lang="pt-BR" altLang="en-US"/>
          </a:p>
          <a:p>
            <a:r>
              <a:rPr lang="pt-BR" altLang="en-US"/>
              <a:t>- onSubmit</a:t>
            </a:r>
            <a:endParaRPr lang="pt-B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Empresas</a:t>
            </a:r>
            <a:endParaRPr lang="pt-BR" altLang="en-US"/>
          </a:p>
          <a:p>
            <a:r>
              <a:rPr lang="pt-BR" altLang="en-US"/>
              <a:t>- Facebook</a:t>
            </a:r>
            <a:endParaRPr lang="pt-BR" altLang="en-US"/>
          </a:p>
          <a:p>
            <a:r>
              <a:rPr lang="pt-BR" altLang="en-US"/>
              <a:t>- Microsoft</a:t>
            </a:r>
            <a:endParaRPr lang="pt-BR" altLang="en-US"/>
          </a:p>
          <a:p>
            <a:r>
              <a:rPr lang="pt-BR" altLang="en-US"/>
              <a:t>- Air BNB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Principais Características</a:t>
            </a:r>
            <a:endParaRPr lang="pt-BR" altLang="en-US"/>
          </a:p>
          <a:p>
            <a:r>
              <a:rPr lang="pt-BR" altLang="en-US"/>
              <a:t>- Muito utilizado para criar SPA - Single Page Applications, mas não exclusivamente.</a:t>
            </a:r>
            <a:endParaRPr lang="pt-BR" altLang="en-US"/>
          </a:p>
          <a:p>
            <a:r>
              <a:rPr lang="pt-BR" altLang="en-US"/>
              <a:t>- Virtual DOM</a:t>
            </a:r>
            <a:endParaRPr lang="pt-BR" altLang="en-US"/>
          </a:p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. React.Component: Componentes com Estado e ciclo de vida</a:t>
            </a:r>
            <a:endParaRPr lang="pt-BR" altLang="en-US"/>
          </a:p>
          <a:p>
            <a:r>
              <a:rPr lang="pt-BR" altLang="en-US"/>
              <a:t>. Componentes funcionais: Funções como componentes, contendo apenas o Render, sem estado, sem ciclo de vida </a:t>
            </a:r>
            <a:endParaRPr lang="pt-BR" altLang="en-US"/>
          </a:p>
          <a:p>
            <a:r>
              <a:rPr lang="pt-BR" altLang="en-US"/>
              <a:t>. HOC - High Order Component: Baseado em programação funcional, composição de componentes</a:t>
            </a:r>
            <a:endParaRPr lang="pt-BR" altLang="en-US"/>
          </a:p>
          <a:p>
            <a:r>
              <a:rPr lang="pt-BR" altLang="en-US"/>
              <a:t>. (novo) Hooks: Uma nova forma de se criar um componente funcional com estado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Render: (method) — Descreve como será a interface do usuário para o componente específico.</a:t>
            </a:r>
            <a:endParaRPr lang="pt-BR" altLang="en-US"/>
          </a:p>
          <a:p>
            <a:r>
              <a:rPr lang="pt-BR" altLang="en-US"/>
              <a:t>- ReactDOM.render — Raíz da aplicação react, renderiza um componente React em um nó DOM.</a:t>
            </a:r>
            <a:endParaRPr lang="pt-BR" altLang="en-US"/>
          </a:p>
          <a:p>
            <a:r>
              <a:rPr lang="pt-BR" altLang="en-US"/>
              <a:t>- Torna possível criar uma aplicação react, e embutir em uma TAG HTML, muito utilizada pelo facebook.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JSX</a:t>
            </a:r>
            <a:endParaRPr lang="pt-BR" altLang="en-US"/>
          </a:p>
          <a:p>
            <a:r>
              <a:rPr lang="pt-BR" altLang="en-US"/>
              <a:t>- Estado: State — O armazenamento interno de dados (objeto) de um componente, muito semelhante ao conceito de propriedades dos componentes Delphi.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Propriedades: Props</a:t>
            </a:r>
            <a:endParaRPr lang="pt-BR" altLang="en-US"/>
          </a:p>
          <a:p>
            <a:r>
              <a:rPr lang="pt-BR" altLang="en-US"/>
              <a:t>- Ciclo de vida dos componentes: Live cycle</a:t>
            </a:r>
            <a:endParaRPr lang="pt-BR" altLang="en-US"/>
          </a:p>
          <a:p>
            <a:r>
              <a:rPr lang="pt-BR" altLang="en-US"/>
              <a:t>- Eventos</a:t>
            </a:r>
            <a:endParaRPr lang="pt-BR" altLang="en-US"/>
          </a:p>
          <a:p>
            <a:r>
              <a:rPr lang="pt-BR" altLang="en-US"/>
              <a:t>- onClick</a:t>
            </a:r>
            <a:endParaRPr lang="pt-BR" altLang="en-US"/>
          </a:p>
          <a:p>
            <a:r>
              <a:rPr lang="pt-BR" altLang="en-US"/>
              <a:t>- onChange</a:t>
            </a:r>
            <a:endParaRPr lang="pt-BR" altLang="en-US"/>
          </a:p>
          <a:p>
            <a:r>
              <a:rPr lang="pt-BR" altLang="en-US"/>
              <a:t>- onSubmit</a:t>
            </a:r>
            <a:endParaRPr lang="pt-B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Empresas</a:t>
            </a:r>
            <a:endParaRPr lang="pt-BR" altLang="en-US"/>
          </a:p>
          <a:p>
            <a:r>
              <a:rPr lang="pt-BR" altLang="en-US"/>
              <a:t>- Facebook</a:t>
            </a:r>
            <a:endParaRPr lang="pt-BR" altLang="en-US"/>
          </a:p>
          <a:p>
            <a:r>
              <a:rPr lang="pt-BR" altLang="en-US"/>
              <a:t>- Microsoft</a:t>
            </a:r>
            <a:endParaRPr lang="pt-BR" altLang="en-US"/>
          </a:p>
          <a:p>
            <a:r>
              <a:rPr lang="pt-BR" altLang="en-US"/>
              <a:t>- Air BNB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Principais Características</a:t>
            </a:r>
            <a:endParaRPr lang="pt-BR" altLang="en-US"/>
          </a:p>
          <a:p>
            <a:r>
              <a:rPr lang="pt-BR" altLang="en-US"/>
              <a:t>- Muito utilizado para criar SPA - Single Page Applications, mas não exclusivamente.</a:t>
            </a:r>
            <a:endParaRPr lang="pt-BR" altLang="en-US"/>
          </a:p>
          <a:p>
            <a:r>
              <a:rPr lang="pt-BR" altLang="en-US"/>
              <a:t>- Virtual DOM</a:t>
            </a:r>
            <a:endParaRPr lang="pt-BR" altLang="en-US"/>
          </a:p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. React.Component: Componentes com Estado e ciclo de vida</a:t>
            </a:r>
            <a:endParaRPr lang="pt-BR" altLang="en-US"/>
          </a:p>
          <a:p>
            <a:r>
              <a:rPr lang="pt-BR" altLang="en-US"/>
              <a:t>. Componentes funcionais: Funções como componentes, contendo apenas o Render, sem estado, sem ciclo de vida </a:t>
            </a:r>
            <a:endParaRPr lang="pt-BR" altLang="en-US"/>
          </a:p>
          <a:p>
            <a:r>
              <a:rPr lang="pt-BR" altLang="en-US"/>
              <a:t>. HOC - High Order Component: Baseado em programação funcional, composição de componentes</a:t>
            </a:r>
            <a:endParaRPr lang="pt-BR" altLang="en-US"/>
          </a:p>
          <a:p>
            <a:r>
              <a:rPr lang="pt-BR" altLang="en-US"/>
              <a:t>. (novo) Hooks: Uma nova forma de se criar um componente funcional com estado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Render: (method) — Descreve como será a interface do usuário para o componente específico.</a:t>
            </a:r>
            <a:endParaRPr lang="pt-BR" altLang="en-US"/>
          </a:p>
          <a:p>
            <a:r>
              <a:rPr lang="pt-BR" altLang="en-US"/>
              <a:t>- ReactDOM.render — Raíz da aplicação react, renderiza um componente React em um nó DOM.</a:t>
            </a:r>
            <a:endParaRPr lang="pt-BR" altLang="en-US"/>
          </a:p>
          <a:p>
            <a:r>
              <a:rPr lang="pt-BR" altLang="en-US"/>
              <a:t>- Torna possível criar uma aplicação react, e embutir em uma TAG HTML, muito utilizada pelo facebook.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JSX</a:t>
            </a:r>
            <a:endParaRPr lang="pt-BR" altLang="en-US"/>
          </a:p>
          <a:p>
            <a:r>
              <a:rPr lang="pt-BR" altLang="en-US"/>
              <a:t>- Estado: State — O armazenamento interno de dados (objeto) de um componente, muito semelhante ao conceito de propriedades dos componentes Delphi.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Propriedades: Props</a:t>
            </a:r>
            <a:endParaRPr lang="pt-BR" altLang="en-US"/>
          </a:p>
          <a:p>
            <a:r>
              <a:rPr lang="pt-BR" altLang="en-US"/>
              <a:t>- Ciclo de vida dos componentes: Live cycle</a:t>
            </a:r>
            <a:endParaRPr lang="pt-BR" altLang="en-US"/>
          </a:p>
          <a:p>
            <a:r>
              <a:rPr lang="pt-BR" altLang="en-US"/>
              <a:t>- Eventos</a:t>
            </a:r>
            <a:endParaRPr lang="pt-BR" altLang="en-US"/>
          </a:p>
          <a:p>
            <a:r>
              <a:rPr lang="pt-BR" altLang="en-US"/>
              <a:t>- onClick</a:t>
            </a:r>
            <a:endParaRPr lang="pt-BR" altLang="en-US"/>
          </a:p>
          <a:p>
            <a:r>
              <a:rPr lang="pt-BR" altLang="en-US"/>
              <a:t>- onChange</a:t>
            </a:r>
            <a:endParaRPr lang="pt-BR" altLang="en-US"/>
          </a:p>
          <a:p>
            <a:r>
              <a:rPr lang="pt-BR" altLang="en-US"/>
              <a:t>- onSubmit</a:t>
            </a:r>
            <a:endParaRPr lang="pt-B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/>
          <p:nvPr>
            <p:ph type="sldImg" idx="2"/>
          </p:nvPr>
        </p:nvSpPr>
        <p:spPr/>
      </p:sp>
      <p:sp>
        <p:nvSpPr>
          <p:cNvPr id="3" name="Espaço Reservado para Texto 2"/>
          <p:cNvSpPr/>
          <p:nvPr>
            <p:ph type="body" idx="3"/>
          </p:nvPr>
        </p:nvSpPr>
        <p:spPr/>
        <p:txBody>
          <a:bodyPr/>
          <a:p>
            <a:r>
              <a:rPr lang="pt-BR" altLang="en-US"/>
              <a:t>- Empresas</a:t>
            </a:r>
            <a:endParaRPr lang="pt-BR" altLang="en-US"/>
          </a:p>
          <a:p>
            <a:r>
              <a:rPr lang="pt-BR" altLang="en-US"/>
              <a:t>- Facebook</a:t>
            </a:r>
            <a:endParaRPr lang="pt-BR" altLang="en-US"/>
          </a:p>
          <a:p>
            <a:r>
              <a:rPr lang="pt-BR" altLang="en-US"/>
              <a:t>- Microsoft</a:t>
            </a:r>
            <a:endParaRPr lang="pt-BR" altLang="en-US"/>
          </a:p>
          <a:p>
            <a:r>
              <a:rPr lang="pt-BR" altLang="en-US"/>
              <a:t>- Air BNB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Principais Características</a:t>
            </a:r>
            <a:endParaRPr lang="pt-BR" altLang="en-US"/>
          </a:p>
          <a:p>
            <a:r>
              <a:rPr lang="pt-BR" altLang="en-US"/>
              <a:t>- Muito utilizado para criar SPA - Single Page Applications, mas não exclusivamente.</a:t>
            </a:r>
            <a:endParaRPr lang="pt-BR" altLang="en-US"/>
          </a:p>
          <a:p>
            <a:r>
              <a:rPr lang="pt-BR" altLang="en-US"/>
              <a:t>- Virtual DOM</a:t>
            </a:r>
            <a:endParaRPr lang="pt-BR" altLang="en-US"/>
          </a:p>
          <a:p>
            <a:r>
              <a:rPr lang="pt-BR" altLang="en-US"/>
              <a:t>- Componentes</a:t>
            </a:r>
            <a:endParaRPr lang="pt-BR" altLang="en-US"/>
          </a:p>
          <a:p>
            <a:r>
              <a:rPr lang="pt-BR" altLang="en-US"/>
              <a:t>. React.Component: Componentes com Estado e ciclo de vida</a:t>
            </a:r>
            <a:endParaRPr lang="pt-BR" altLang="en-US"/>
          </a:p>
          <a:p>
            <a:r>
              <a:rPr lang="pt-BR" altLang="en-US"/>
              <a:t>. Componentes funcionais: Funções como componentes, contendo apenas o Render, sem estado, sem ciclo de vida </a:t>
            </a:r>
            <a:endParaRPr lang="pt-BR" altLang="en-US"/>
          </a:p>
          <a:p>
            <a:r>
              <a:rPr lang="pt-BR" altLang="en-US"/>
              <a:t>. HOC - High Order Component: Baseado em programação funcional, composição de componentes</a:t>
            </a:r>
            <a:endParaRPr lang="pt-BR" altLang="en-US"/>
          </a:p>
          <a:p>
            <a:r>
              <a:rPr lang="pt-BR" altLang="en-US"/>
              <a:t>. (novo) Hooks: Uma nova forma de se criar um componente funcional com estado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Render: (method) — Descreve como será a interface do usuário para o componente específico.</a:t>
            </a:r>
            <a:endParaRPr lang="pt-BR" altLang="en-US"/>
          </a:p>
          <a:p>
            <a:r>
              <a:rPr lang="pt-BR" altLang="en-US"/>
              <a:t>- ReactDOM.render — Raíz da aplicação react, renderiza um componente React em um nó DOM.</a:t>
            </a:r>
            <a:endParaRPr lang="pt-BR" altLang="en-US"/>
          </a:p>
          <a:p>
            <a:r>
              <a:rPr lang="pt-BR" altLang="en-US"/>
              <a:t>- Torna possível criar uma aplicação react, e embutir em uma TAG HTML, muito utilizada pelo facebook. 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JSX</a:t>
            </a:r>
            <a:endParaRPr lang="pt-BR" altLang="en-US"/>
          </a:p>
          <a:p>
            <a:r>
              <a:rPr lang="pt-BR" altLang="en-US"/>
              <a:t>- Estado: State — O armazenamento interno de dados (objeto) de um componente, muito semelhante ao conceito de propriedades dos componentes Delphi.</a:t>
            </a:r>
            <a:endParaRPr lang="pt-BR" altLang="en-US"/>
          </a:p>
          <a:p>
            <a:endParaRPr lang="pt-BR" altLang="en-US"/>
          </a:p>
          <a:p>
            <a:r>
              <a:rPr lang="pt-BR" altLang="en-US"/>
              <a:t>- Propriedades: Props</a:t>
            </a:r>
            <a:endParaRPr lang="pt-BR" altLang="en-US"/>
          </a:p>
          <a:p>
            <a:r>
              <a:rPr lang="pt-BR" altLang="en-US"/>
              <a:t>- Ciclo de vida dos componentes: Live cycle</a:t>
            </a:r>
            <a:endParaRPr lang="pt-BR" altLang="en-US"/>
          </a:p>
          <a:p>
            <a:r>
              <a:rPr lang="pt-BR" altLang="en-US"/>
              <a:t>- Eventos</a:t>
            </a:r>
            <a:endParaRPr lang="pt-BR" altLang="en-US"/>
          </a:p>
          <a:p>
            <a:r>
              <a:rPr lang="pt-BR" altLang="en-US"/>
              <a:t>- onClick</a:t>
            </a:r>
            <a:endParaRPr lang="pt-BR" altLang="en-US"/>
          </a:p>
          <a:p>
            <a:r>
              <a:rPr lang="pt-BR" altLang="en-US"/>
              <a:t>- onChange</a:t>
            </a:r>
            <a:endParaRPr lang="pt-BR" altLang="en-US"/>
          </a:p>
          <a:p>
            <a:r>
              <a:rPr lang="pt-BR" altLang="en-US"/>
              <a:t>- onSubmit</a:t>
            </a:r>
            <a:endParaRPr lang="pt-B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p>
            <a:pPr lvl="0" eaLnBrk="1" hangingPunct="1"/>
            <a:fld id="{9A0DB2DC-4C9A-4742-B13C-FB6460FD3503}" type="slidenum">
              <a:rPr lang="pt-BR" dirty="0"/>
            </a:fld>
            <a:endParaRPr lang="pt-B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89BC54-1CDC-4473-9720-F58E1E464D2A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3682030-28A4-485C-A222-4952DDFF562A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89BC54-1CDC-4473-9720-F58E1E464D2A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3682030-28A4-485C-A222-4952DDFF562A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10.wmf"/><Relationship Id="rId7" Type="http://schemas.openxmlformats.org/officeDocument/2006/relationships/oleObject" Target="../embeddings/oleObject2.bin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1" Type="http://schemas.openxmlformats.org/officeDocument/2006/relationships/notesSlide" Target="../notesSlides/notesSlide3.xml"/><Relationship Id="rId10" Type="http://schemas.openxmlformats.org/officeDocument/2006/relationships/vmlDrawing" Target="../drawings/vmlDrawing2.v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2" Type="http://schemas.openxmlformats.org/officeDocument/2006/relationships/notesSlide" Target="../notesSlides/notesSlide4.x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31.png"/><Relationship Id="rId2" Type="http://schemas.openxmlformats.org/officeDocument/2006/relationships/image" Target="../media/image13.png"/><Relationship Id="rId19" Type="http://schemas.openxmlformats.org/officeDocument/2006/relationships/image" Target="../media/image30.png"/><Relationship Id="rId18" Type="http://schemas.openxmlformats.org/officeDocument/2006/relationships/image" Target="../media/image29.png"/><Relationship Id="rId17" Type="http://schemas.openxmlformats.org/officeDocument/2006/relationships/image" Target="../media/image28.jpeg"/><Relationship Id="rId16" Type="http://schemas.openxmlformats.org/officeDocument/2006/relationships/image" Target="../media/image27.png"/><Relationship Id="rId15" Type="http://schemas.openxmlformats.org/officeDocument/2006/relationships/image" Target="../media/image26.jpeg"/><Relationship Id="rId14" Type="http://schemas.openxmlformats.org/officeDocument/2006/relationships/image" Target="../media/image25.png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22.jpeg"/><Relationship Id="rId10" Type="http://schemas.openxmlformats.org/officeDocument/2006/relationships/image" Target="../media/image21.GIF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Relationship Id="rId3" Type="http://schemas.openxmlformats.org/officeDocument/2006/relationships/image" Target="../media/image32.jpeg"/><Relationship Id="rId22" Type="http://schemas.openxmlformats.org/officeDocument/2006/relationships/vmlDrawing" Target="../drawings/vmlDrawing3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49.png"/><Relationship Id="rId2" Type="http://schemas.openxmlformats.org/officeDocument/2006/relationships/image" Target="../media/image10.wmf"/><Relationship Id="rId19" Type="http://schemas.openxmlformats.org/officeDocument/2006/relationships/image" Target="../media/image48.png"/><Relationship Id="rId18" Type="http://schemas.openxmlformats.org/officeDocument/2006/relationships/image" Target="../media/image47.png"/><Relationship Id="rId17" Type="http://schemas.openxmlformats.org/officeDocument/2006/relationships/image" Target="../media/image46.png"/><Relationship Id="rId16" Type="http://schemas.openxmlformats.org/officeDocument/2006/relationships/image" Target="../media/image45.png"/><Relationship Id="rId15" Type="http://schemas.openxmlformats.org/officeDocument/2006/relationships/image" Target="../media/image44.png"/><Relationship Id="rId14" Type="http://schemas.openxmlformats.org/officeDocument/2006/relationships/image" Target="../media/image43.png"/><Relationship Id="rId13" Type="http://schemas.openxmlformats.org/officeDocument/2006/relationships/image" Target="../media/image42.png"/><Relationship Id="rId12" Type="http://schemas.openxmlformats.org/officeDocument/2006/relationships/image" Target="../media/image41.png"/><Relationship Id="rId11" Type="http://schemas.openxmlformats.org/officeDocument/2006/relationships/image" Target="../media/image40.png"/><Relationship Id="rId10" Type="http://schemas.openxmlformats.org/officeDocument/2006/relationships/image" Target="../media/image39.png"/><Relationship Id="rId1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wmf"/><Relationship Id="rId1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hyperlink" Target="https://github.com/cesarliws/full-stack-tdc-poa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danieleteti.gitbooks.io/delphimvcframework" TargetMode="External"/><Relationship Id="rId1" Type="http://schemas.openxmlformats.org/officeDocument/2006/relationships/hyperlink" Target="https://github.com/danieleteti/delphimvcframework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66.png"/><Relationship Id="rId7" Type="http://schemas.openxmlformats.org/officeDocument/2006/relationships/image" Target="../media/image65.wmf"/><Relationship Id="rId6" Type="http://schemas.openxmlformats.org/officeDocument/2006/relationships/oleObject" Target="../embeddings/oleObject5.bin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6" Type="http://schemas.openxmlformats.org/officeDocument/2006/relationships/notesSlide" Target="../notesSlides/notesSlide9.xml"/><Relationship Id="rId15" Type="http://schemas.openxmlformats.org/officeDocument/2006/relationships/vmlDrawing" Target="../drawings/vmlDrawing5.vml"/><Relationship Id="rId14" Type="http://schemas.openxmlformats.org/officeDocument/2006/relationships/slideLayout" Target="../slideLayouts/slideLayout4.xml"/><Relationship Id="rId13" Type="http://schemas.openxmlformats.org/officeDocument/2006/relationships/image" Target="../media/image69.png"/><Relationship Id="rId12" Type="http://schemas.openxmlformats.org/officeDocument/2006/relationships/image" Target="../media/image68.w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67.wmf"/><Relationship Id="rId1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0.png"/><Relationship Id="rId1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1.wmf"/><Relationship Id="rId2" Type="http://schemas.openxmlformats.org/officeDocument/2006/relationships/oleObject" Target="../embeddings/oleObject8.bin"/><Relationship Id="rId1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2.png"/><Relationship Id="rId1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3.wmf"/><Relationship Id="rId2" Type="http://schemas.openxmlformats.org/officeDocument/2006/relationships/oleObject" Target="../embeddings/oleObject9.bin"/><Relationship Id="rId1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2.png"/><Relationship Id="rId1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4.png"/><Relationship Id="rId1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5.png"/><Relationship Id="rId1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6.wmf"/><Relationship Id="rId1" Type="http://schemas.openxmlformats.org/officeDocument/2006/relationships/oleObject" Target="../embeddings/oleObject10.bin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7.wmf"/><Relationship Id="rId1" Type="http://schemas.openxmlformats.org/officeDocument/2006/relationships/oleObject" Target="../embeddings/oleObject11.bin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8.wmf"/><Relationship Id="rId1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ctrTitle"/>
          </p:nvPr>
        </p:nvSpPr>
        <p:spPr>
          <a:xfrm>
            <a:off x="611505" y="2540635"/>
            <a:ext cx="7846695" cy="1259840"/>
          </a:xfrm>
        </p:spPr>
        <p:txBody>
          <a:bodyPr vert="horz" wrap="square" lIns="91440" tIns="45720" rIns="91440" bIns="45720" anchor="ctr"/>
          <a:p>
            <a:pPr algn="ctr"/>
            <a:r>
              <a:rPr b="1" dirty="0">
                <a:latin typeface="+mj-lt"/>
                <a:ea typeface="+mj-ea"/>
                <a:cs typeface="+mj-cs"/>
              </a:rPr>
              <a:t>Trilha – </a:t>
            </a:r>
            <a:r>
              <a:rPr lang="en-US" b="1" dirty="0">
                <a:latin typeface="+mj-lt"/>
                <a:ea typeface="+mj-ea"/>
                <a:cs typeface="+mj-cs"/>
              </a:rPr>
              <a:t>Delphi</a:t>
            </a:r>
            <a:br>
              <a:rPr lang="en-US" b="1" dirty="0">
                <a:latin typeface="+mj-lt"/>
                <a:ea typeface="+mj-ea"/>
                <a:cs typeface="+mj-cs"/>
              </a:rPr>
            </a:br>
            <a:r>
              <a:rPr lang="en-US" sz="1400" b="1" dirty="0">
                <a:latin typeface="+mj-lt"/>
                <a:ea typeface="+mj-ea"/>
                <a:cs typeface="+mj-cs"/>
              </a:rPr>
              <a:t>Desenvolvendo Sistema para as Plataformas Cloud e Web </a:t>
            </a:r>
            <a:br>
              <a:rPr lang="en-US" sz="1400" b="1" dirty="0">
                <a:latin typeface="+mj-lt"/>
                <a:ea typeface="+mj-ea"/>
                <a:cs typeface="+mj-cs"/>
              </a:rPr>
            </a:br>
            <a:r>
              <a:rPr lang="en-US" sz="1400" b="1" dirty="0">
                <a:latin typeface="+mj-lt"/>
                <a:ea typeface="+mj-ea"/>
                <a:cs typeface="+mj-cs"/>
              </a:rPr>
              <a:t>Full-stack Developer</a:t>
            </a:r>
            <a:endParaRPr lang="en-US" sz="1400" b="1" dirty="0">
              <a:latin typeface="+mj-lt"/>
              <a:ea typeface="+mj-ea"/>
              <a:cs typeface="+mj-cs"/>
            </a:endParaRPr>
          </a:p>
        </p:txBody>
      </p:sp>
      <p:sp>
        <p:nvSpPr>
          <p:cNvPr id="14339" name="Rectangle 3"/>
          <p:cNvSpPr>
            <a:spLocks noGrp="1"/>
          </p:cNvSpPr>
          <p:nvPr>
            <p:ph type="subTitle" idx="1"/>
          </p:nvPr>
        </p:nvSpPr>
        <p:spPr>
          <a:xfrm>
            <a:off x="611188" y="3886200"/>
            <a:ext cx="7848600" cy="323850"/>
          </a:xfrm>
        </p:spPr>
        <p:txBody>
          <a:bodyPr vert="horz" wrap="square" lIns="91440" tIns="45720" rIns="91440" bIns="45720" anchor="t"/>
          <a:p>
            <a:pPr>
              <a:buFont typeface="Arial" panose="020B0604020202020204" pitchFamily="34" charset="0"/>
              <a:buNone/>
            </a:pPr>
            <a:r>
              <a:rPr lang="en-US" sz="2000" b="1" dirty="0">
                <a:latin typeface="+mn-lt"/>
                <a:ea typeface="+mn-ea"/>
                <a:cs typeface="+mn-cs"/>
              </a:rPr>
              <a:t>Cesar Romero</a:t>
            </a:r>
            <a:endParaRPr lang="en-US" sz="2000" b="1" dirty="0">
              <a:latin typeface="+mn-lt"/>
              <a:ea typeface="+mn-ea"/>
              <a:cs typeface="+mn-cs"/>
            </a:endParaRPr>
          </a:p>
        </p:txBody>
      </p:sp>
      <p:sp>
        <p:nvSpPr>
          <p:cNvPr id="14340" name="Text Box 18"/>
          <p:cNvSpPr txBox="1"/>
          <p:nvPr/>
        </p:nvSpPr>
        <p:spPr>
          <a:xfrm>
            <a:off x="648653" y="4209733"/>
            <a:ext cx="78486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dirty="0">
                <a:latin typeface="Arial" panose="020B0604020202020204" pitchFamily="34" charset="0"/>
              </a:rPr>
              <a:t>Embarcadero MVP</a:t>
            </a:r>
            <a:endParaRPr lang="en-US" dirty="0">
              <a:latin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</a:rPr>
              <a:t>Full-Stack </a:t>
            </a:r>
            <a:r>
              <a:rPr lang="en-US" dirty="0">
                <a:sym typeface="+mn-ea"/>
              </a:rPr>
              <a:t>Developer </a:t>
            </a:r>
            <a:r>
              <a:rPr lang="en-US" dirty="0">
                <a:latin typeface="Arial" panose="020B0604020202020204" pitchFamily="34" charset="0"/>
              </a:rPr>
              <a:t>Senior - HBSIS Sistemas </a:t>
            </a:r>
            <a:endParaRPr 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" name="Objeto 3"/>
          <p:cNvGraphicFramePr/>
          <p:nvPr/>
        </p:nvGraphicFramePr>
        <p:xfrm>
          <a:off x="2586355" y="640715"/>
          <a:ext cx="3896995" cy="2097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3893820" imgH="2095500" progId="Paint.Picture">
                  <p:embed/>
                </p:oleObj>
              </mc:Choice>
              <mc:Fallback>
                <p:oleObj name="" r:id="rId1" imgW="3893820" imgH="2095500" progId="Paint.Picture">
                  <p:embed/>
                  <p:pic>
                    <p:nvPicPr>
                      <p:cNvPr id="0" name="Imagem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86355" y="640715"/>
                        <a:ext cx="3896995" cy="2097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Grp="1"/>
          </p:cNvSpPr>
          <p:nvPr/>
        </p:nvSpPr>
        <p:spPr>
          <a:xfrm>
            <a:off x="648653" y="1859280"/>
            <a:ext cx="7847012" cy="5953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b="1" dirty="0">
                <a:latin typeface="+mj-lt"/>
                <a:ea typeface="+mj-ea"/>
                <a:cs typeface="+mj-cs"/>
              </a:rPr>
              <a:t>The Developer's Conference 2018</a:t>
            </a:r>
            <a:endParaRPr lang="en-US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9" b="7642"/>
          <a:stretch>
            <a:fillRect/>
          </a:stretch>
        </p:blipFill>
        <p:spPr>
          <a:xfrm>
            <a:off x="0" y="-6927"/>
            <a:ext cx="9144000" cy="516081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0" y="-6928"/>
            <a:ext cx="9144000" cy="5160818"/>
          </a:xfrm>
          <a:prstGeom prst="rect">
            <a:avLst/>
          </a:prstGeom>
          <a:gradFill flip="none" rotWithShape="1">
            <a:gsLst>
              <a:gs pos="36000">
                <a:srgbClr val="009AA9">
                  <a:lumMod val="90000"/>
                  <a:lumOff val="10000"/>
                  <a:alpha val="69000"/>
                </a:srgbClr>
              </a:gs>
              <a:gs pos="100000">
                <a:schemeClr val="accent3">
                  <a:alpha val="51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grpSp>
        <p:nvGrpSpPr>
          <p:cNvPr id="2" name="Agrupar 1"/>
          <p:cNvGrpSpPr/>
          <p:nvPr/>
        </p:nvGrpSpPr>
        <p:grpSpPr>
          <a:xfrm>
            <a:off x="1110996" y="964676"/>
            <a:ext cx="7100621" cy="3214150"/>
            <a:chOff x="1481328" y="746729"/>
            <a:chExt cx="9467494" cy="4285533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1481328" y="746729"/>
              <a:ext cx="9467494" cy="61005"/>
            </a:xfrm>
            <a:prstGeom prst="rect">
              <a:avLst/>
            </a:prstGeom>
          </p:spPr>
        </p:pic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1481328" y="4971257"/>
              <a:ext cx="9467494" cy="61005"/>
            </a:xfrm>
            <a:prstGeom prst="rect">
              <a:avLst/>
            </a:prstGeom>
          </p:spPr>
        </p:pic>
        <p:pic>
          <p:nvPicPr>
            <p:cNvPr id="18" name="Espaço Reservado para Imagem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874" t="-15892" r="-2874" b="-15892"/>
            <a:stretch>
              <a:fillRect/>
            </a:stretch>
          </p:blipFill>
          <p:spPr>
            <a:xfrm>
              <a:off x="4915162" y="2225013"/>
              <a:ext cx="2599826" cy="11274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56" y="3456640"/>
            <a:ext cx="2369237" cy="149057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512401" y="3414304"/>
            <a:ext cx="1753844" cy="26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Atuação</a:t>
            </a:r>
            <a:endParaRPr lang="pt-BR" sz="1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1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Nacional e internacional</a:t>
            </a:r>
            <a:endParaRPr lang="pt-BR" sz="1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417445" y="4231005"/>
            <a:ext cx="41052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Blumenau, Campinas, São Paulo </a:t>
            </a:r>
            <a:endParaRPr lang="pt-BR" sz="12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pt-BR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Sorocaba, Maringá </a:t>
            </a:r>
            <a:endParaRPr lang="pt-BR" sz="12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6" name="Agrupar 35"/>
          <p:cNvGrpSpPr/>
          <p:nvPr/>
        </p:nvGrpSpPr>
        <p:grpSpPr>
          <a:xfrm>
            <a:off x="3999439" y="1543872"/>
            <a:ext cx="1470423" cy="1470421"/>
            <a:chOff x="3166983" y="2952472"/>
            <a:chExt cx="2098322" cy="2098320"/>
          </a:xfrm>
        </p:grpSpPr>
        <p:grpSp>
          <p:nvGrpSpPr>
            <p:cNvPr id="37" name="Agrupar 36"/>
            <p:cNvGrpSpPr/>
            <p:nvPr/>
          </p:nvGrpSpPr>
          <p:grpSpPr>
            <a:xfrm>
              <a:off x="3166983" y="2952472"/>
              <a:ext cx="2098322" cy="2098320"/>
              <a:chOff x="3671536" y="2869933"/>
              <a:chExt cx="2647970" cy="2647967"/>
            </a:xfrm>
          </p:grpSpPr>
          <p:sp>
            <p:nvSpPr>
              <p:cNvPr id="39" name="Elipse 38"/>
              <p:cNvSpPr/>
              <p:nvPr/>
            </p:nvSpPr>
            <p:spPr>
              <a:xfrm>
                <a:off x="3671536" y="2869933"/>
                <a:ext cx="2647970" cy="2647967"/>
              </a:xfrm>
              <a:prstGeom prst="ellipse">
                <a:avLst/>
              </a:prstGeom>
              <a:gradFill>
                <a:gsLst>
                  <a:gs pos="100000">
                    <a:srgbClr val="00909E"/>
                  </a:gs>
                  <a:gs pos="0">
                    <a:srgbClr val="0D397C"/>
                  </a:gs>
                </a:gsLst>
                <a:lin ang="81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pt-BR" sz="12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endParaRPr lang="pt-BR" sz="12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endParaRPr lang="pt-BR" sz="12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r>
                  <a:rPr lang="pt-BR" sz="1200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profissionais</a:t>
                </a:r>
                <a:endParaRPr lang="pt-BR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0" name="Elipse 39"/>
              <p:cNvSpPr/>
              <p:nvPr/>
            </p:nvSpPr>
            <p:spPr>
              <a:xfrm>
                <a:off x="3750930" y="2880070"/>
                <a:ext cx="2499797" cy="2499795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050"/>
              </a:p>
            </p:txBody>
          </p:sp>
        </p:grpSp>
        <p:sp>
          <p:nvSpPr>
            <p:cNvPr id="38" name="Retângulo 37"/>
            <p:cNvSpPr/>
            <p:nvPr/>
          </p:nvSpPr>
          <p:spPr>
            <a:xfrm>
              <a:off x="3392754" y="3329689"/>
              <a:ext cx="1669142" cy="11181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4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575</a:t>
              </a:r>
              <a:endParaRPr lang="pt-BR" sz="4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Agrupar 9"/>
          <p:cNvGrpSpPr/>
          <p:nvPr/>
        </p:nvGrpSpPr>
        <p:grpSpPr>
          <a:xfrm>
            <a:off x="3107895" y="728941"/>
            <a:ext cx="1487169" cy="506644"/>
            <a:chOff x="419489" y="5839441"/>
            <a:chExt cx="1982893" cy="675525"/>
          </a:xfrm>
        </p:grpSpPr>
        <p:grpSp>
          <p:nvGrpSpPr>
            <p:cNvPr id="54" name="Agrupar 53"/>
            <p:cNvGrpSpPr/>
            <p:nvPr/>
          </p:nvGrpSpPr>
          <p:grpSpPr>
            <a:xfrm>
              <a:off x="419489" y="5839441"/>
              <a:ext cx="675526" cy="675525"/>
              <a:chOff x="3671536" y="2869934"/>
              <a:chExt cx="2647970" cy="2647968"/>
            </a:xfrm>
          </p:grpSpPr>
          <p:sp>
            <p:nvSpPr>
              <p:cNvPr id="55" name="Elipse 54"/>
              <p:cNvSpPr/>
              <p:nvPr/>
            </p:nvSpPr>
            <p:spPr>
              <a:xfrm>
                <a:off x="3671536" y="2869934"/>
                <a:ext cx="2647970" cy="2647968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  <a:alpha val="2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pt-BR" sz="900" b="1" dirty="0">
                  <a:solidFill>
                    <a:schemeClr val="accent5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6" name="Elipse 55"/>
              <p:cNvSpPr/>
              <p:nvPr/>
            </p:nvSpPr>
            <p:spPr>
              <a:xfrm>
                <a:off x="3701158" y="2880067"/>
                <a:ext cx="2499795" cy="2499797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050"/>
              </a:p>
            </p:txBody>
          </p:sp>
        </p:grpSp>
        <p:pic>
          <p:nvPicPr>
            <p:cNvPr id="2053" name="Imagem 2052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779" y="5961656"/>
              <a:ext cx="361574" cy="361574"/>
            </a:xfrm>
            <a:prstGeom prst="rect">
              <a:avLst/>
            </a:prstGeom>
          </p:spPr>
        </p:pic>
        <p:sp>
          <p:nvSpPr>
            <p:cNvPr id="61" name="Retângulo 60"/>
            <p:cNvSpPr/>
            <p:nvPr/>
          </p:nvSpPr>
          <p:spPr>
            <a:xfrm>
              <a:off x="1127302" y="6067194"/>
              <a:ext cx="1275080" cy="4292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500" b="1" dirty="0">
                  <a:solidFill>
                    <a:schemeClr val="accent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Vendas</a:t>
              </a:r>
              <a:endParaRPr lang="pt-BR" sz="1500" dirty="0">
                <a:solidFill>
                  <a:schemeClr val="accent2"/>
                </a:solidFill>
              </a:endParaRPr>
            </a:p>
          </p:txBody>
        </p:sp>
        <p:sp>
          <p:nvSpPr>
            <p:cNvPr id="62" name="CaixaDeTexto 61"/>
            <p:cNvSpPr txBox="1"/>
            <p:nvPr/>
          </p:nvSpPr>
          <p:spPr>
            <a:xfrm>
              <a:off x="1128298" y="5914360"/>
              <a:ext cx="1033543" cy="291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25" dirty="0">
                  <a:solidFill>
                    <a:schemeClr val="accent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Expertise em</a:t>
              </a:r>
              <a:endParaRPr lang="pt-BR" sz="105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86680" y="728980"/>
            <a:ext cx="1615440" cy="506507"/>
            <a:chOff x="2557959" y="5839441"/>
            <a:chExt cx="2006373" cy="675525"/>
          </a:xfrm>
        </p:grpSpPr>
        <p:grpSp>
          <p:nvGrpSpPr>
            <p:cNvPr id="48" name="Agrupar 47"/>
            <p:cNvGrpSpPr/>
            <p:nvPr/>
          </p:nvGrpSpPr>
          <p:grpSpPr>
            <a:xfrm>
              <a:off x="2557959" y="5839441"/>
              <a:ext cx="675526" cy="675525"/>
              <a:chOff x="3671536" y="2869934"/>
              <a:chExt cx="2647970" cy="2647968"/>
            </a:xfrm>
          </p:grpSpPr>
          <p:sp>
            <p:nvSpPr>
              <p:cNvPr id="50" name="Elipse 49"/>
              <p:cNvSpPr/>
              <p:nvPr/>
            </p:nvSpPr>
            <p:spPr>
              <a:xfrm>
                <a:off x="3671536" y="2869934"/>
                <a:ext cx="2647970" cy="2647968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  <a:alpha val="2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pt-BR" sz="900" b="1" dirty="0">
                  <a:solidFill>
                    <a:schemeClr val="accent5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1" name="Elipse 50"/>
              <p:cNvSpPr/>
              <p:nvPr/>
            </p:nvSpPr>
            <p:spPr>
              <a:xfrm>
                <a:off x="3750931" y="2880072"/>
                <a:ext cx="2499796" cy="249979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050"/>
              </a:p>
            </p:txBody>
          </p:sp>
        </p:grpSp>
        <p:pic>
          <p:nvPicPr>
            <p:cNvPr id="2049" name="Imagem 2048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3523" y="5969869"/>
              <a:ext cx="405110" cy="405110"/>
            </a:xfrm>
            <a:prstGeom prst="rect">
              <a:avLst/>
            </a:prstGeom>
          </p:spPr>
        </p:pic>
        <p:sp>
          <p:nvSpPr>
            <p:cNvPr id="60" name="Retângulo 59"/>
            <p:cNvSpPr/>
            <p:nvPr/>
          </p:nvSpPr>
          <p:spPr>
            <a:xfrm>
              <a:off x="3265833" y="6067455"/>
              <a:ext cx="1298499" cy="429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500" b="1" dirty="0">
                  <a:solidFill>
                    <a:schemeClr val="accent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Logística</a:t>
              </a:r>
              <a:endParaRPr lang="pt-BR" sz="1500" dirty="0">
                <a:solidFill>
                  <a:schemeClr val="accent2"/>
                </a:solidFill>
              </a:endParaRPr>
            </a:p>
          </p:txBody>
        </p:sp>
        <p:sp>
          <p:nvSpPr>
            <p:cNvPr id="63" name="CaixaDeTexto 62"/>
            <p:cNvSpPr txBox="1"/>
            <p:nvPr/>
          </p:nvSpPr>
          <p:spPr>
            <a:xfrm>
              <a:off x="3281282" y="5914360"/>
              <a:ext cx="1033543" cy="291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25" dirty="0">
                  <a:solidFill>
                    <a:schemeClr val="accent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Expertise em</a:t>
              </a:r>
              <a:endParaRPr lang="pt-BR" sz="105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054" name="Título 2053"/>
          <p:cNvSpPr>
            <a:spLocks noGrp="1"/>
          </p:cNvSpPr>
          <p:nvPr>
            <p:ph type="title"/>
          </p:nvPr>
        </p:nvSpPr>
        <p:spPr>
          <a:xfrm>
            <a:off x="291128" y="187233"/>
            <a:ext cx="2337359" cy="1300117"/>
          </a:xfrm>
        </p:spPr>
        <p:txBody>
          <a:bodyPr>
            <a:normAutofit/>
          </a:bodyPr>
          <a:lstStyle/>
          <a:p>
            <a:r>
              <a:rPr lang="pt-BR" sz="2400" b="0" dirty="0"/>
              <a:t>SOBRE A</a:t>
            </a:r>
            <a:br>
              <a:rPr lang="pt-BR" sz="2700" b="0" dirty="0"/>
            </a:br>
            <a:r>
              <a:rPr lang="pt-BR" sz="4500" b="1" dirty="0">
                <a:solidFill>
                  <a:schemeClr val="accent4"/>
                </a:solidFill>
              </a:rPr>
              <a:t>HBSIS</a:t>
            </a:r>
            <a:endParaRPr lang="pt-BR" sz="4500" b="1" dirty="0">
              <a:solidFill>
                <a:schemeClr val="accent4"/>
              </a:solidFill>
            </a:endParaRPr>
          </a:p>
        </p:txBody>
      </p:sp>
      <p:grpSp>
        <p:nvGrpSpPr>
          <p:cNvPr id="57" name="Agrupar 56"/>
          <p:cNvGrpSpPr/>
          <p:nvPr/>
        </p:nvGrpSpPr>
        <p:grpSpPr>
          <a:xfrm>
            <a:off x="6232682" y="3404010"/>
            <a:ext cx="3052880" cy="1304006"/>
            <a:chOff x="11604268" y="1339397"/>
            <a:chExt cx="2559308" cy="1093182"/>
          </a:xfrm>
        </p:grpSpPr>
        <p:pic>
          <p:nvPicPr>
            <p:cNvPr id="58" name="Gráfico 5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38226" y="1339397"/>
              <a:ext cx="657185" cy="657185"/>
            </a:xfrm>
            <a:prstGeom prst="rect">
              <a:avLst/>
            </a:prstGeom>
          </p:spPr>
        </p:pic>
        <p:sp>
          <p:nvSpPr>
            <p:cNvPr id="59" name="CaixaDeTexto 58"/>
            <p:cNvSpPr txBox="1"/>
            <p:nvPr/>
          </p:nvSpPr>
          <p:spPr>
            <a:xfrm>
              <a:off x="11604268" y="2007774"/>
              <a:ext cx="2559308" cy="424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accent5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Melhor fornecedor de TI</a:t>
              </a:r>
              <a:endParaRPr lang="pt-BR" sz="15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pt-BR" sz="1500" b="1" dirty="0">
                  <a:solidFill>
                    <a:schemeClr val="accent5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Ambev 2017</a:t>
              </a:r>
              <a:endParaRPr lang="pt-BR" sz="15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Agrupar 11"/>
          <p:cNvGrpSpPr/>
          <p:nvPr/>
        </p:nvGrpSpPr>
        <p:grpSpPr>
          <a:xfrm>
            <a:off x="1834931" y="1557071"/>
            <a:ext cx="1550775" cy="1550775"/>
            <a:chOff x="2907994" y="2342158"/>
            <a:chExt cx="2067700" cy="2067700"/>
          </a:xfrm>
        </p:grpSpPr>
        <p:grpSp>
          <p:nvGrpSpPr>
            <p:cNvPr id="41" name="Agrupar 40"/>
            <p:cNvGrpSpPr/>
            <p:nvPr/>
          </p:nvGrpSpPr>
          <p:grpSpPr>
            <a:xfrm>
              <a:off x="2973957" y="2480255"/>
              <a:ext cx="1869585" cy="1869583"/>
              <a:chOff x="3166983" y="2952473"/>
              <a:chExt cx="2098322" cy="2098320"/>
            </a:xfrm>
          </p:grpSpPr>
          <p:sp>
            <p:nvSpPr>
              <p:cNvPr id="44" name="Elipse 43"/>
              <p:cNvSpPr/>
              <p:nvPr/>
            </p:nvSpPr>
            <p:spPr>
              <a:xfrm>
                <a:off x="3166983" y="2952473"/>
                <a:ext cx="2098322" cy="2098320"/>
              </a:xfrm>
              <a:prstGeom prst="ellipse">
                <a:avLst/>
              </a:prstGeom>
              <a:gradFill>
                <a:gsLst>
                  <a:gs pos="100000">
                    <a:srgbClr val="00909E"/>
                  </a:gs>
                  <a:gs pos="0">
                    <a:srgbClr val="0D397C"/>
                  </a:gs>
                </a:gsLst>
                <a:lin ang="81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pt-BR" sz="1200" dirty="0">
                  <a:solidFill>
                    <a:schemeClr val="accent5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endParaRPr lang="pt-BR" sz="1200" dirty="0">
                  <a:solidFill>
                    <a:schemeClr val="accent5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endParaRPr lang="pt-BR" sz="1200" dirty="0">
                  <a:solidFill>
                    <a:schemeClr val="accent5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endParaRPr lang="pt-BR" sz="12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r>
                  <a:rPr lang="pt-BR" sz="1200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no mercado</a:t>
                </a:r>
                <a:endParaRPr lang="pt-BR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" name="Retângulo 42"/>
              <p:cNvSpPr/>
              <p:nvPr/>
            </p:nvSpPr>
            <p:spPr>
              <a:xfrm>
                <a:off x="3549795" y="3055792"/>
                <a:ext cx="1355061" cy="12761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t-BR" sz="4950" b="1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28</a:t>
                </a:r>
                <a:endParaRPr lang="pt-BR" sz="49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0" name="Retângulo 29"/>
            <p:cNvSpPr/>
            <p:nvPr/>
          </p:nvSpPr>
          <p:spPr>
            <a:xfrm>
              <a:off x="3342511" y="3345525"/>
              <a:ext cx="1134533" cy="613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anos</a:t>
              </a:r>
              <a:endParaRPr lang="pt-BR" sz="2400" dirty="0">
                <a:solidFill>
                  <a:schemeClr val="bg1"/>
                </a:solidFill>
              </a:endParaRPr>
            </a:p>
          </p:txBody>
        </p:sp>
        <p:sp>
          <p:nvSpPr>
            <p:cNvPr id="49" name="Elipse 48"/>
            <p:cNvSpPr/>
            <p:nvPr/>
          </p:nvSpPr>
          <p:spPr>
            <a:xfrm>
              <a:off x="2907994" y="2342158"/>
              <a:ext cx="2067700" cy="2067700"/>
            </a:xfrm>
            <a:prstGeom prst="ellipse">
              <a:avLst/>
            </a:prstGeom>
            <a:noFill/>
            <a:ln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Agrupar 3"/>
          <p:cNvGrpSpPr/>
          <p:nvPr/>
        </p:nvGrpSpPr>
        <p:grpSpPr>
          <a:xfrm>
            <a:off x="6083595" y="1543872"/>
            <a:ext cx="1599461" cy="1599460"/>
            <a:chOff x="2814473" y="2950862"/>
            <a:chExt cx="1363560" cy="1363559"/>
          </a:xfrm>
        </p:grpSpPr>
        <p:grpSp>
          <p:nvGrpSpPr>
            <p:cNvPr id="29" name="Agrupar 28"/>
            <p:cNvGrpSpPr/>
            <p:nvPr/>
          </p:nvGrpSpPr>
          <p:grpSpPr>
            <a:xfrm>
              <a:off x="2863930" y="2960374"/>
              <a:ext cx="1314103" cy="1314103"/>
              <a:chOff x="3166983" y="2952472"/>
              <a:chExt cx="2098322" cy="2098320"/>
            </a:xfrm>
          </p:grpSpPr>
          <p:sp>
            <p:nvSpPr>
              <p:cNvPr id="32" name="Elipse 31"/>
              <p:cNvSpPr/>
              <p:nvPr/>
            </p:nvSpPr>
            <p:spPr>
              <a:xfrm>
                <a:off x="3166983" y="2952472"/>
                <a:ext cx="2098322" cy="2098320"/>
              </a:xfrm>
              <a:prstGeom prst="ellipse">
                <a:avLst/>
              </a:prstGeom>
              <a:gradFill>
                <a:gsLst>
                  <a:gs pos="100000">
                    <a:srgbClr val="00909E"/>
                  </a:gs>
                  <a:gs pos="0">
                    <a:srgbClr val="0D397C"/>
                  </a:gs>
                </a:gsLst>
                <a:lin ang="81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00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Mais de</a:t>
                </a:r>
                <a:endParaRPr lang="pt-BR" sz="1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endParaRPr lang="pt-BR" sz="1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endParaRPr lang="pt-BR" sz="1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endParaRPr lang="pt-BR" sz="1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/>
                <a:r>
                  <a:rPr lang="pt-BR" sz="100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clientes</a:t>
                </a:r>
                <a:endParaRPr lang="pt-BR" sz="1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4" name="Retângulo 33"/>
              <p:cNvSpPr/>
              <p:nvPr/>
            </p:nvSpPr>
            <p:spPr>
              <a:xfrm>
                <a:off x="3427981" y="3487609"/>
                <a:ext cx="1592234" cy="10666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t-BR" sz="4500" b="1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200</a:t>
                </a:r>
                <a:endParaRPr lang="pt-BR" sz="45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2" name="Elipse 51"/>
            <p:cNvSpPr/>
            <p:nvPr/>
          </p:nvSpPr>
          <p:spPr>
            <a:xfrm>
              <a:off x="2814473" y="2950862"/>
              <a:ext cx="1363559" cy="1363559"/>
            </a:xfrm>
            <a:prstGeom prst="ellipse">
              <a:avLst/>
            </a:prstGeom>
            <a:noFill/>
            <a:ln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659" y="3524373"/>
            <a:ext cx="604161" cy="604161"/>
          </a:xfrm>
          <a:prstGeom prst="rect">
            <a:avLst/>
          </a:prstGeom>
        </p:spPr>
      </p:pic>
      <p:graphicFrame>
        <p:nvGraphicFramePr>
          <p:cNvPr id="5" name="Espaço Reservado para Conteúdo 4"/>
          <p:cNvGraphicFramePr>
            <a:graphicFrameLocks noChangeAspect="1"/>
          </p:cNvGraphicFramePr>
          <p:nvPr>
            <p:ph sz="half" idx="2"/>
          </p:nvPr>
        </p:nvGraphicFramePr>
        <p:xfrm>
          <a:off x="6595110" y="313690"/>
          <a:ext cx="2339340" cy="746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2339340" imgH="746760" progId="Paint.Picture">
                  <p:embed/>
                </p:oleObj>
              </mc:Choice>
              <mc:Fallback>
                <p:oleObj name="" r:id="rId7" imgW="2339340" imgH="746760" progId="Paint.Picture">
                  <p:embed/>
                  <p:pic>
                    <p:nvPicPr>
                      <p:cNvPr id="0" name="Imagem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95110" y="313690"/>
                        <a:ext cx="2339340" cy="746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55" y="861060"/>
            <a:ext cx="7466965" cy="40316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Produtos HBSIS</a:t>
            </a:r>
            <a:endParaRPr lang="pt-BR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82389" y="50023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27" name="Retângulo 26"/>
          <p:cNvSpPr/>
          <p:nvPr/>
        </p:nvSpPr>
        <p:spPr>
          <a:xfrm>
            <a:off x="2026223" y="50023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28" name="Retângulo 27"/>
          <p:cNvSpPr/>
          <p:nvPr/>
        </p:nvSpPr>
        <p:spPr>
          <a:xfrm>
            <a:off x="3770057" y="50023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43" name="Retângulo 42"/>
          <p:cNvSpPr/>
          <p:nvPr/>
        </p:nvSpPr>
        <p:spPr>
          <a:xfrm>
            <a:off x="5514987" y="50023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45" name="Retângulo 44"/>
          <p:cNvSpPr/>
          <p:nvPr/>
        </p:nvSpPr>
        <p:spPr>
          <a:xfrm>
            <a:off x="7235984" y="50023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46" name="Retângulo 45"/>
          <p:cNvSpPr/>
          <p:nvPr/>
        </p:nvSpPr>
        <p:spPr>
          <a:xfrm>
            <a:off x="282389" y="154492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47" name="Retângulo 46"/>
          <p:cNvSpPr/>
          <p:nvPr/>
        </p:nvSpPr>
        <p:spPr>
          <a:xfrm>
            <a:off x="2026223" y="154492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48" name="Retângulo 47"/>
          <p:cNvSpPr/>
          <p:nvPr/>
        </p:nvSpPr>
        <p:spPr>
          <a:xfrm>
            <a:off x="3770057" y="154492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49" name="Retângulo 48"/>
          <p:cNvSpPr/>
          <p:nvPr/>
        </p:nvSpPr>
        <p:spPr>
          <a:xfrm>
            <a:off x="7235984" y="1544921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0" name="Retângulo 49"/>
          <p:cNvSpPr/>
          <p:nvPr/>
        </p:nvSpPr>
        <p:spPr>
          <a:xfrm>
            <a:off x="282389" y="2589612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1" name="Retângulo 50"/>
          <p:cNvSpPr/>
          <p:nvPr/>
        </p:nvSpPr>
        <p:spPr>
          <a:xfrm>
            <a:off x="2026223" y="2589612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2" name="Retângulo 51"/>
          <p:cNvSpPr/>
          <p:nvPr/>
        </p:nvSpPr>
        <p:spPr>
          <a:xfrm>
            <a:off x="3770057" y="2589612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3" name="Retângulo 52"/>
          <p:cNvSpPr/>
          <p:nvPr/>
        </p:nvSpPr>
        <p:spPr>
          <a:xfrm>
            <a:off x="7235984" y="2589612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4" name="Retângulo 53"/>
          <p:cNvSpPr/>
          <p:nvPr/>
        </p:nvSpPr>
        <p:spPr>
          <a:xfrm>
            <a:off x="5514987" y="1543232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5" name="Retângulo 54"/>
          <p:cNvSpPr/>
          <p:nvPr/>
        </p:nvSpPr>
        <p:spPr>
          <a:xfrm>
            <a:off x="5514987" y="2589612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6" name="Retângulo 55"/>
          <p:cNvSpPr/>
          <p:nvPr/>
        </p:nvSpPr>
        <p:spPr>
          <a:xfrm>
            <a:off x="282389" y="3639779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7" name="Retângulo 56"/>
          <p:cNvSpPr/>
          <p:nvPr/>
        </p:nvSpPr>
        <p:spPr>
          <a:xfrm>
            <a:off x="2026223" y="3639779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8" name="Retângulo 57"/>
          <p:cNvSpPr/>
          <p:nvPr/>
        </p:nvSpPr>
        <p:spPr>
          <a:xfrm>
            <a:off x="3770057" y="3639779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59" name="Retângulo 58"/>
          <p:cNvSpPr/>
          <p:nvPr/>
        </p:nvSpPr>
        <p:spPr>
          <a:xfrm>
            <a:off x="7235984" y="3639779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sp>
        <p:nvSpPr>
          <p:cNvPr id="60" name="Retângulo 59"/>
          <p:cNvSpPr/>
          <p:nvPr/>
        </p:nvSpPr>
        <p:spPr>
          <a:xfrm>
            <a:off x="5514987" y="3639779"/>
            <a:ext cx="1629783" cy="99314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40" y="2689686"/>
            <a:ext cx="1341801" cy="799714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30" y="2746282"/>
            <a:ext cx="1293497" cy="735307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18" y="2642578"/>
            <a:ext cx="1529117" cy="814742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33" y="1730765"/>
            <a:ext cx="1433044" cy="638697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3" y="778241"/>
            <a:ext cx="1351999" cy="478218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31" y="630911"/>
            <a:ext cx="1245191" cy="772878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360" y="629417"/>
            <a:ext cx="1030504" cy="815816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889" y="791624"/>
            <a:ext cx="1443778" cy="531353"/>
          </a:xfrm>
          <a:prstGeom prst="rect">
            <a:avLst/>
          </a:prstGeom>
        </p:spPr>
      </p:pic>
      <p:pic>
        <p:nvPicPr>
          <p:cNvPr id="36" name="Picture 2" descr="https://www.paviloche.com.br/themes/paviloche/assets/build/images/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329" y="3923721"/>
            <a:ext cx="1310672" cy="41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Imagem relacionad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714" y="716114"/>
            <a:ext cx="1197529" cy="5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Resultado de imagem para unilever logo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8" t="7608" r="17268" b="7608"/>
          <a:stretch>
            <a:fillRect/>
          </a:stretch>
        </p:blipFill>
        <p:spPr bwMode="auto">
          <a:xfrm>
            <a:off x="2233733" y="1612423"/>
            <a:ext cx="1220390" cy="88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NestlÃ©-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544" y="1726918"/>
            <a:ext cx="1113170" cy="64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Resultado de imagem para baterias mour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099" y="1781190"/>
            <a:ext cx="1066574" cy="54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Resultado de imagem para petya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11" y="3857960"/>
            <a:ext cx="1240646" cy="56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2" descr="Resultado de imagem para platlo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2" t="38167" r="20341" b="34720"/>
          <a:stretch>
            <a:fillRect/>
          </a:stretch>
        </p:blipFill>
        <p:spPr bwMode="auto">
          <a:xfrm>
            <a:off x="3831623" y="3923376"/>
            <a:ext cx="1496310" cy="43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Imagem relacionada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4"/>
          <a:stretch>
            <a:fillRect/>
          </a:stretch>
        </p:blipFill>
        <p:spPr bwMode="auto">
          <a:xfrm>
            <a:off x="627446" y="3684751"/>
            <a:ext cx="1000783" cy="91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Resultado de imagem para minerva foods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7" t="31299" r="7669" b="29093"/>
          <a:stretch>
            <a:fillRect/>
          </a:stretch>
        </p:blipFill>
        <p:spPr bwMode="auto">
          <a:xfrm>
            <a:off x="2169324" y="2762941"/>
            <a:ext cx="1360282" cy="70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camil logo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96" y="2829445"/>
            <a:ext cx="956271" cy="56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Resultado de imagem para Horiminas Transportes"/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pt-BR" sz="100"/>
          </a:p>
        </p:txBody>
      </p:sp>
      <p:sp>
        <p:nvSpPr>
          <p:cNvPr id="7" name="AutoShape 10" descr="Resultado de imagem para tirol logo"/>
          <p:cNvSpPr>
            <a:spLocks noChangeAspect="1" noChangeArrowheads="1"/>
          </p:cNvSpPr>
          <p:nvPr/>
        </p:nvSpPr>
        <p:spPr bwMode="auto">
          <a:xfrm>
            <a:off x="4572000" y="25717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pt-BR" sz="100"/>
          </a:p>
        </p:txBody>
      </p:sp>
      <p:pic>
        <p:nvPicPr>
          <p:cNvPr id="61" name="Picture 2" descr="Resultado de imagem para ball logo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43" y="1663600"/>
            <a:ext cx="752410" cy="75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m 6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08" y="3731423"/>
            <a:ext cx="797870" cy="7978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ço Reservado para Conteúdo 8"/>
          <p:cNvGraphicFramePr>
            <a:graphicFrameLocks noChangeAspect="1"/>
          </p:cNvGraphicFramePr>
          <p:nvPr>
            <p:ph sz="half" idx="2"/>
          </p:nvPr>
        </p:nvGraphicFramePr>
        <p:xfrm>
          <a:off x="6595110" y="313690"/>
          <a:ext cx="2339340" cy="746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" imgW="2339340" imgH="746760" progId="Paint.Picture">
                  <p:embed/>
                </p:oleObj>
              </mc:Choice>
              <mc:Fallback>
                <p:oleObj name="" r:id="rId1" imgW="2339340" imgH="746760" progId="Paint.Picture">
                  <p:embed/>
                  <p:pic>
                    <p:nvPicPr>
                      <p:cNvPr id="0" name="Imagem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595110" y="313690"/>
                        <a:ext cx="2339340" cy="746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7" r="29353"/>
          <a:stretch>
            <a:fillRect/>
          </a:stretch>
        </p:blipFill>
        <p:spPr>
          <a:xfrm flipH="1">
            <a:off x="5308448" y="0"/>
            <a:ext cx="3858455" cy="51435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308449" y="0"/>
            <a:ext cx="3858454" cy="5143500"/>
          </a:xfrm>
          <a:prstGeom prst="rect">
            <a:avLst/>
          </a:prstGeom>
          <a:gradFill flip="none" rotWithShape="1">
            <a:gsLst>
              <a:gs pos="36000">
                <a:srgbClr val="009AA9">
                  <a:lumMod val="90000"/>
                  <a:lumOff val="10000"/>
                  <a:alpha val="69000"/>
                </a:srgbClr>
              </a:gs>
              <a:gs pos="100000">
                <a:schemeClr val="accent3">
                  <a:alpha val="51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506" y="909764"/>
            <a:ext cx="793813" cy="629759"/>
          </a:xfrm>
          <a:prstGeom prst="rect">
            <a:avLst/>
          </a:prstGeom>
        </p:spPr>
      </p:pic>
      <p:pic>
        <p:nvPicPr>
          <p:cNvPr id="1028" name="Picture 4" descr="Resultado de imagem para Entra21 logo 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3" t="14903" r="13358" b="19038"/>
          <a:stretch>
            <a:fillRect/>
          </a:stretch>
        </p:blipFill>
        <p:spPr bwMode="auto">
          <a:xfrm>
            <a:off x="587176" y="909764"/>
            <a:ext cx="954603" cy="51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553" y="1471115"/>
            <a:ext cx="1165652" cy="361521"/>
          </a:xfrm>
          <a:prstGeom prst="rect">
            <a:avLst/>
          </a:prstGeom>
        </p:spPr>
      </p:pic>
      <p:grpSp>
        <p:nvGrpSpPr>
          <p:cNvPr id="68" name="Agrupar 67"/>
          <p:cNvGrpSpPr/>
          <p:nvPr/>
        </p:nvGrpSpPr>
        <p:grpSpPr>
          <a:xfrm>
            <a:off x="4026057" y="2371482"/>
            <a:ext cx="1287780" cy="711871"/>
            <a:chOff x="5368076" y="2860238"/>
            <a:chExt cx="1717040" cy="949161"/>
          </a:xfrm>
        </p:grpSpPr>
        <p:grpSp>
          <p:nvGrpSpPr>
            <p:cNvPr id="1027" name="Agrupar 1026"/>
            <p:cNvGrpSpPr/>
            <p:nvPr/>
          </p:nvGrpSpPr>
          <p:grpSpPr>
            <a:xfrm>
              <a:off x="5368076" y="2860238"/>
              <a:ext cx="1717040" cy="949161"/>
              <a:chOff x="5368076" y="2860238"/>
              <a:chExt cx="1717040" cy="949161"/>
            </a:xfrm>
          </p:grpSpPr>
          <p:sp>
            <p:nvSpPr>
              <p:cNvPr id="31" name="Elipse 30"/>
              <p:cNvSpPr/>
              <p:nvPr/>
            </p:nvSpPr>
            <p:spPr>
              <a:xfrm>
                <a:off x="5781136" y="2860238"/>
                <a:ext cx="629728" cy="629728"/>
              </a:xfrm>
              <a:prstGeom prst="ellipse">
                <a:avLst/>
              </a:prstGeom>
              <a:solidFill>
                <a:srgbClr val="E7E6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00"/>
              </a:p>
            </p:txBody>
          </p:sp>
          <p:sp>
            <p:nvSpPr>
              <p:cNvPr id="30" name="CaixaDeTexto 29"/>
              <p:cNvSpPr txBox="1"/>
              <p:nvPr/>
            </p:nvSpPr>
            <p:spPr>
              <a:xfrm>
                <a:off x="5368076" y="3502906"/>
                <a:ext cx="1717040" cy="3064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solidFill>
                      <a:schemeClr val="bg2">
                        <a:lumMod val="25000"/>
                      </a:schemeClr>
                    </a:solidFill>
                  </a:rPr>
                  <a:t>Embaixadores HBSIS</a:t>
                </a:r>
                <a:endParaRPr lang="pt-BR" sz="9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pic>
          <p:nvPicPr>
            <p:cNvPr id="1042" name="Gráfico 104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05319" y="2978110"/>
              <a:ext cx="362244" cy="427348"/>
            </a:xfrm>
            <a:prstGeom prst="rect">
              <a:avLst/>
            </a:prstGeom>
          </p:spPr>
        </p:pic>
      </p:grpSp>
      <p:grpSp>
        <p:nvGrpSpPr>
          <p:cNvPr id="65" name="Agrupar 64"/>
          <p:cNvGrpSpPr/>
          <p:nvPr/>
        </p:nvGrpSpPr>
        <p:grpSpPr>
          <a:xfrm>
            <a:off x="4160734" y="3231967"/>
            <a:ext cx="925830" cy="711871"/>
            <a:chOff x="5547645" y="4007551"/>
            <a:chExt cx="1234440" cy="949161"/>
          </a:xfrm>
        </p:grpSpPr>
        <p:grpSp>
          <p:nvGrpSpPr>
            <p:cNvPr id="1033" name="Agrupar 1032"/>
            <p:cNvGrpSpPr/>
            <p:nvPr/>
          </p:nvGrpSpPr>
          <p:grpSpPr>
            <a:xfrm>
              <a:off x="5547645" y="4007551"/>
              <a:ext cx="1234440" cy="949161"/>
              <a:chOff x="5547645" y="4007551"/>
              <a:chExt cx="1234440" cy="949161"/>
            </a:xfrm>
          </p:grpSpPr>
          <p:sp>
            <p:nvSpPr>
              <p:cNvPr id="47" name="Elipse 46"/>
              <p:cNvSpPr/>
              <p:nvPr/>
            </p:nvSpPr>
            <p:spPr>
              <a:xfrm>
                <a:off x="5798320" y="4007551"/>
                <a:ext cx="629728" cy="629728"/>
              </a:xfrm>
              <a:prstGeom prst="ellipse">
                <a:avLst/>
              </a:prstGeom>
              <a:solidFill>
                <a:srgbClr val="FBD9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00" dirty="0"/>
              </a:p>
            </p:txBody>
          </p:sp>
          <p:sp>
            <p:nvSpPr>
              <p:cNvPr id="46" name="CaixaDeTexto 45"/>
              <p:cNvSpPr txBox="1"/>
              <p:nvPr/>
            </p:nvSpPr>
            <p:spPr>
              <a:xfrm>
                <a:off x="5547645" y="4650219"/>
                <a:ext cx="1234440" cy="3064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solidFill>
                      <a:schemeClr val="bg2">
                        <a:lumMod val="25000"/>
                      </a:schemeClr>
                    </a:solidFill>
                  </a:rPr>
                  <a:t>Natal Solidário</a:t>
                </a:r>
                <a:endParaRPr lang="pt-BR" sz="9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pic>
          <p:nvPicPr>
            <p:cNvPr id="1043" name="Gráfico 104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14686" y="4127790"/>
              <a:ext cx="396995" cy="389249"/>
            </a:xfrm>
            <a:prstGeom prst="rect">
              <a:avLst/>
            </a:prstGeom>
          </p:spPr>
        </p:pic>
      </p:grpSp>
      <p:grpSp>
        <p:nvGrpSpPr>
          <p:cNvPr id="1054" name="Agrupar 1053"/>
          <p:cNvGrpSpPr/>
          <p:nvPr/>
        </p:nvGrpSpPr>
        <p:grpSpPr>
          <a:xfrm>
            <a:off x="1811455" y="3231967"/>
            <a:ext cx="1783080" cy="850301"/>
            <a:chOff x="2415273" y="4007551"/>
            <a:chExt cx="2377440" cy="1133735"/>
          </a:xfrm>
        </p:grpSpPr>
        <p:sp>
          <p:nvSpPr>
            <p:cNvPr id="42" name="Elipse 41"/>
            <p:cNvSpPr/>
            <p:nvPr/>
          </p:nvSpPr>
          <p:spPr>
            <a:xfrm>
              <a:off x="3289128" y="4007551"/>
              <a:ext cx="629728" cy="629728"/>
            </a:xfrm>
            <a:prstGeom prst="ellipse">
              <a:avLst/>
            </a:prstGeom>
            <a:solidFill>
              <a:srgbClr val="D0CE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"/>
            </a:p>
          </p:txBody>
        </p:sp>
        <p:sp>
          <p:nvSpPr>
            <p:cNvPr id="41" name="CaixaDeTexto 40"/>
            <p:cNvSpPr txBox="1"/>
            <p:nvPr/>
          </p:nvSpPr>
          <p:spPr>
            <a:xfrm>
              <a:off x="2415273" y="4650219"/>
              <a:ext cx="2377440" cy="4910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900" dirty="0">
                  <a:solidFill>
                    <a:schemeClr val="bg2">
                      <a:lumMod val="25000"/>
                    </a:schemeClr>
                  </a:solidFill>
                </a:rPr>
                <a:t>Programa de Desenvolvimento </a:t>
              </a:r>
              <a:endParaRPr lang="pt-BR" sz="900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r>
                <a:rPr lang="pt-BR" sz="900" dirty="0">
                  <a:solidFill>
                    <a:schemeClr val="bg2">
                      <a:lumMod val="25000"/>
                    </a:schemeClr>
                  </a:solidFill>
                </a:rPr>
                <a:t>de Lideranças</a:t>
              </a:r>
              <a:endParaRPr lang="pt-BR" sz="9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1044" name="Gráfico 104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00834" y="4102431"/>
              <a:ext cx="406316" cy="412665"/>
            </a:xfrm>
            <a:prstGeom prst="rect">
              <a:avLst/>
            </a:prstGeom>
          </p:spPr>
        </p:pic>
      </p:grpSp>
      <p:grpSp>
        <p:nvGrpSpPr>
          <p:cNvPr id="67" name="Agrupar 66"/>
          <p:cNvGrpSpPr/>
          <p:nvPr/>
        </p:nvGrpSpPr>
        <p:grpSpPr>
          <a:xfrm>
            <a:off x="648500" y="4247727"/>
            <a:ext cx="817880" cy="711871"/>
            <a:chOff x="864666" y="5361898"/>
            <a:chExt cx="1090507" cy="949161"/>
          </a:xfrm>
        </p:grpSpPr>
        <p:sp>
          <p:nvSpPr>
            <p:cNvPr id="52" name="Elipse 51"/>
            <p:cNvSpPr/>
            <p:nvPr/>
          </p:nvSpPr>
          <p:spPr>
            <a:xfrm>
              <a:off x="1034935" y="5361898"/>
              <a:ext cx="629728" cy="629728"/>
            </a:xfrm>
            <a:prstGeom prst="ellipse">
              <a:avLst/>
            </a:prstGeom>
            <a:solidFill>
              <a:srgbClr val="A5C0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"/>
            </a:p>
          </p:txBody>
        </p:sp>
        <p:sp>
          <p:nvSpPr>
            <p:cNvPr id="51" name="CaixaDeTexto 50"/>
            <p:cNvSpPr txBox="1"/>
            <p:nvPr/>
          </p:nvSpPr>
          <p:spPr>
            <a:xfrm>
              <a:off x="864666" y="6004566"/>
              <a:ext cx="1090507" cy="30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2">
                      <a:lumMod val="25000"/>
                    </a:schemeClr>
                  </a:solidFill>
                </a:rPr>
                <a:t>Home Office</a:t>
              </a:r>
              <a:endParaRPr lang="pt-BR" sz="9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1048" name="Gráfico 104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52450" y="5530805"/>
              <a:ext cx="399822" cy="326417"/>
            </a:xfrm>
            <a:prstGeom prst="rect">
              <a:avLst/>
            </a:prstGeom>
          </p:spPr>
        </p:pic>
      </p:grpSp>
      <p:grpSp>
        <p:nvGrpSpPr>
          <p:cNvPr id="1055" name="Agrupar 1054"/>
          <p:cNvGrpSpPr/>
          <p:nvPr/>
        </p:nvGrpSpPr>
        <p:grpSpPr>
          <a:xfrm>
            <a:off x="2301971" y="4247727"/>
            <a:ext cx="919480" cy="711871"/>
            <a:chOff x="3069295" y="5361898"/>
            <a:chExt cx="1225973" cy="949161"/>
          </a:xfrm>
        </p:grpSpPr>
        <p:sp>
          <p:nvSpPr>
            <p:cNvPr id="57" name="Elipse 56"/>
            <p:cNvSpPr/>
            <p:nvPr/>
          </p:nvSpPr>
          <p:spPr>
            <a:xfrm>
              <a:off x="3319970" y="5361898"/>
              <a:ext cx="629728" cy="62972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"/>
            </a:p>
          </p:txBody>
        </p:sp>
        <p:sp>
          <p:nvSpPr>
            <p:cNvPr id="56" name="CaixaDeTexto 55"/>
            <p:cNvSpPr txBox="1"/>
            <p:nvPr/>
          </p:nvSpPr>
          <p:spPr>
            <a:xfrm>
              <a:off x="3069295" y="6004566"/>
              <a:ext cx="1225973" cy="30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2">
                      <a:lumMod val="25000"/>
                    </a:schemeClr>
                  </a:solidFill>
                </a:rPr>
                <a:t>No </a:t>
              </a:r>
              <a:r>
                <a:rPr lang="pt-BR" sz="900" dirty="0" err="1">
                  <a:solidFill>
                    <a:schemeClr val="bg2">
                      <a:lumMod val="25000"/>
                    </a:schemeClr>
                  </a:solidFill>
                </a:rPr>
                <a:t>dress</a:t>
              </a:r>
              <a:r>
                <a:rPr lang="pt-BR" sz="900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pt-BR" sz="900" dirty="0" err="1">
                  <a:solidFill>
                    <a:schemeClr val="bg2">
                      <a:lumMod val="25000"/>
                    </a:schemeClr>
                  </a:solidFill>
                </a:rPr>
                <a:t>code</a:t>
              </a:r>
              <a:endParaRPr lang="pt-BR" sz="9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1049" name="Gráfico 104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70731" y="5504340"/>
              <a:ext cx="328207" cy="359833"/>
            </a:xfrm>
            <a:prstGeom prst="rect">
              <a:avLst/>
            </a:prstGeom>
          </p:spPr>
        </p:pic>
      </p:grpSp>
      <p:grpSp>
        <p:nvGrpSpPr>
          <p:cNvPr id="64" name="Agrupar 63"/>
          <p:cNvGrpSpPr/>
          <p:nvPr/>
        </p:nvGrpSpPr>
        <p:grpSpPr>
          <a:xfrm>
            <a:off x="4251792" y="4247727"/>
            <a:ext cx="728980" cy="711871"/>
            <a:chOff x="5669056" y="5361898"/>
            <a:chExt cx="971973" cy="949161"/>
          </a:xfrm>
        </p:grpSpPr>
        <p:sp>
          <p:nvSpPr>
            <p:cNvPr id="62" name="Elipse 61"/>
            <p:cNvSpPr/>
            <p:nvPr/>
          </p:nvSpPr>
          <p:spPr>
            <a:xfrm>
              <a:off x="5781136" y="5361898"/>
              <a:ext cx="629728" cy="62972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"/>
            </a:p>
          </p:txBody>
        </p:sp>
        <p:sp>
          <p:nvSpPr>
            <p:cNvPr id="61" name="CaixaDeTexto 60"/>
            <p:cNvSpPr txBox="1"/>
            <p:nvPr/>
          </p:nvSpPr>
          <p:spPr>
            <a:xfrm>
              <a:off x="5669056" y="6004566"/>
              <a:ext cx="971973" cy="30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 err="1">
                  <a:solidFill>
                    <a:schemeClr val="bg2">
                      <a:lumMod val="25000"/>
                    </a:schemeClr>
                  </a:solidFill>
                </a:rPr>
                <a:t>Hackathon</a:t>
              </a:r>
              <a:endParaRPr lang="pt-BR" sz="9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1050" name="Gráfico 104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49624" y="5441767"/>
              <a:ext cx="421877" cy="435486"/>
            </a:xfrm>
            <a:prstGeom prst="rect">
              <a:avLst/>
            </a:prstGeom>
          </p:spPr>
        </p:pic>
      </p:grpSp>
      <p:grpSp>
        <p:nvGrpSpPr>
          <p:cNvPr id="66" name="Agrupar 65"/>
          <p:cNvGrpSpPr/>
          <p:nvPr/>
        </p:nvGrpSpPr>
        <p:grpSpPr>
          <a:xfrm>
            <a:off x="434273" y="3212558"/>
            <a:ext cx="1313180" cy="711871"/>
            <a:chOff x="579030" y="3981672"/>
            <a:chExt cx="1750907" cy="949161"/>
          </a:xfrm>
        </p:grpSpPr>
        <p:grpSp>
          <p:nvGrpSpPr>
            <p:cNvPr id="34" name="Agrupar 33"/>
            <p:cNvGrpSpPr/>
            <p:nvPr/>
          </p:nvGrpSpPr>
          <p:grpSpPr>
            <a:xfrm>
              <a:off x="579030" y="3981672"/>
              <a:ext cx="1750907" cy="949161"/>
              <a:chOff x="663724" y="2825733"/>
              <a:chExt cx="1750907" cy="949161"/>
            </a:xfrm>
          </p:grpSpPr>
          <p:sp>
            <p:nvSpPr>
              <p:cNvPr id="37" name="Elipse 36"/>
              <p:cNvSpPr/>
              <p:nvPr/>
            </p:nvSpPr>
            <p:spPr>
              <a:xfrm>
                <a:off x="1118269" y="2825733"/>
                <a:ext cx="629728" cy="629728"/>
              </a:xfrm>
              <a:prstGeom prst="ellipse">
                <a:avLst/>
              </a:prstGeom>
              <a:solidFill>
                <a:srgbClr val="B2E1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00"/>
              </a:p>
            </p:txBody>
          </p:sp>
          <p:sp>
            <p:nvSpPr>
              <p:cNvPr id="36" name="CaixaDeTexto 35"/>
              <p:cNvSpPr txBox="1"/>
              <p:nvPr/>
            </p:nvSpPr>
            <p:spPr>
              <a:xfrm>
                <a:off x="663724" y="3468401"/>
                <a:ext cx="1750907" cy="3064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solidFill>
                      <a:schemeClr val="bg2">
                        <a:lumMod val="25000"/>
                      </a:schemeClr>
                    </a:solidFill>
                  </a:rPr>
                  <a:t>Educação Corporativa</a:t>
                </a:r>
                <a:endParaRPr lang="pt-BR" sz="9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pic>
          <p:nvPicPr>
            <p:cNvPr id="1051" name="Gráfico 105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35113" y="4146358"/>
              <a:ext cx="429077" cy="351977"/>
            </a:xfrm>
            <a:prstGeom prst="rect">
              <a:avLst/>
            </a:prstGeom>
          </p:spPr>
        </p:pic>
      </p:grpSp>
      <p:grpSp>
        <p:nvGrpSpPr>
          <p:cNvPr id="1053" name="Agrupar 1052"/>
          <p:cNvGrpSpPr/>
          <p:nvPr/>
        </p:nvGrpSpPr>
        <p:grpSpPr>
          <a:xfrm>
            <a:off x="2298917" y="2371482"/>
            <a:ext cx="963930" cy="711871"/>
            <a:chOff x="3065223" y="2860238"/>
            <a:chExt cx="1285240" cy="949161"/>
          </a:xfrm>
        </p:grpSpPr>
        <p:sp>
          <p:nvSpPr>
            <p:cNvPr id="26" name="Elipse 25"/>
            <p:cNvSpPr/>
            <p:nvPr/>
          </p:nvSpPr>
          <p:spPr>
            <a:xfrm>
              <a:off x="3289128" y="2860238"/>
              <a:ext cx="629728" cy="629728"/>
            </a:xfrm>
            <a:prstGeom prst="ellipse">
              <a:avLst/>
            </a:prstGeom>
            <a:solidFill>
              <a:srgbClr val="FFE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" dirty="0"/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3065223" y="3502906"/>
              <a:ext cx="1285240" cy="30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2">
                      <a:lumMod val="25000"/>
                    </a:schemeClr>
                  </a:solidFill>
                </a:rPr>
                <a:t>HBSIS Bilingue</a:t>
              </a:r>
              <a:endParaRPr lang="pt-BR" sz="9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1052" name="Gráfico 105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403708" y="2995362"/>
              <a:ext cx="400568" cy="359534"/>
            </a:xfrm>
            <a:prstGeom prst="rect">
              <a:avLst/>
            </a:prstGeom>
          </p:spPr>
        </p:pic>
      </p:grpSp>
      <p:grpSp>
        <p:nvGrpSpPr>
          <p:cNvPr id="70" name="Agrupar 69"/>
          <p:cNvGrpSpPr/>
          <p:nvPr/>
        </p:nvGrpSpPr>
        <p:grpSpPr>
          <a:xfrm>
            <a:off x="587176" y="2371482"/>
            <a:ext cx="989330" cy="711871"/>
            <a:chOff x="782901" y="2860238"/>
            <a:chExt cx="1319107" cy="949161"/>
          </a:xfrm>
        </p:grpSpPr>
        <p:grpSp>
          <p:nvGrpSpPr>
            <p:cNvPr id="18" name="Agrupar 17"/>
            <p:cNvGrpSpPr/>
            <p:nvPr/>
          </p:nvGrpSpPr>
          <p:grpSpPr>
            <a:xfrm>
              <a:off x="1033576" y="2860238"/>
              <a:ext cx="629728" cy="629728"/>
              <a:chOff x="914400" y="2682815"/>
              <a:chExt cx="629728" cy="629728"/>
            </a:xfrm>
          </p:grpSpPr>
          <p:sp>
            <p:nvSpPr>
              <p:cNvPr id="17" name="Elipse 16"/>
              <p:cNvSpPr/>
              <p:nvPr/>
            </p:nvSpPr>
            <p:spPr>
              <a:xfrm>
                <a:off x="914400" y="2682815"/>
                <a:ext cx="629728" cy="629728"/>
              </a:xfrm>
              <a:prstGeom prst="ellipse">
                <a:avLst/>
              </a:prstGeom>
              <a:solidFill>
                <a:srgbClr val="FBD9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00" dirty="0"/>
              </a:p>
            </p:txBody>
          </p:sp>
        </p:grpSp>
        <p:sp>
          <p:nvSpPr>
            <p:cNvPr id="20" name="CaixaDeTexto 19"/>
            <p:cNvSpPr txBox="1"/>
            <p:nvPr/>
          </p:nvSpPr>
          <p:spPr>
            <a:xfrm>
              <a:off x="782901" y="3502906"/>
              <a:ext cx="1319107" cy="30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solidFill>
                    <a:schemeClr val="bg2">
                      <a:lumMod val="25000"/>
                    </a:schemeClr>
                  </a:solidFill>
                </a:rPr>
                <a:t>Curso de Libras</a:t>
              </a:r>
              <a:endParaRPr lang="pt-BR" sz="9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69" name="Gráfico 6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200443" y="2940001"/>
              <a:ext cx="363747" cy="436496"/>
            </a:xfrm>
            <a:prstGeom prst="rect">
              <a:avLst/>
            </a:prstGeom>
          </p:spPr>
        </p:pic>
      </p:grpSp>
      <p:pic>
        <p:nvPicPr>
          <p:cNvPr id="71" name="Gráfico 7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8382" y="1629852"/>
            <a:ext cx="479498" cy="549524"/>
          </a:xfrm>
          <a:prstGeom prst="rect">
            <a:avLst/>
          </a:prstGeom>
        </p:spPr>
      </p:pic>
      <p:pic>
        <p:nvPicPr>
          <p:cNvPr id="72" name="Gráfico 7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98917" y="1834912"/>
            <a:ext cx="822534" cy="239348"/>
          </a:xfrm>
          <a:prstGeom prst="rect">
            <a:avLst/>
          </a:prstGeom>
        </p:spPr>
      </p:pic>
      <p:grpSp>
        <p:nvGrpSpPr>
          <p:cNvPr id="8" name="Agrupar 7"/>
          <p:cNvGrpSpPr/>
          <p:nvPr/>
        </p:nvGrpSpPr>
        <p:grpSpPr>
          <a:xfrm>
            <a:off x="6334277" y="939280"/>
            <a:ext cx="2376516" cy="2610911"/>
            <a:chOff x="8445702" y="1252373"/>
            <a:chExt cx="3168688" cy="3481214"/>
          </a:xfrm>
        </p:grpSpPr>
        <p:grpSp>
          <p:nvGrpSpPr>
            <p:cNvPr id="78" name="Agrupar 77"/>
            <p:cNvGrpSpPr/>
            <p:nvPr/>
          </p:nvGrpSpPr>
          <p:grpSpPr>
            <a:xfrm>
              <a:off x="8445702" y="1252373"/>
              <a:ext cx="3168688" cy="3481214"/>
              <a:chOff x="8445702" y="1252373"/>
              <a:chExt cx="3168688" cy="3481214"/>
            </a:xfrm>
          </p:grpSpPr>
          <p:pic>
            <p:nvPicPr>
              <p:cNvPr id="73" name="Gráfico 72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445702" y="3678235"/>
                <a:ext cx="3168688" cy="1055352"/>
              </a:xfrm>
              <a:prstGeom prst="rect">
                <a:avLst/>
              </a:prstGeom>
            </p:spPr>
          </p:pic>
          <p:grpSp>
            <p:nvGrpSpPr>
              <p:cNvPr id="77" name="Agrupar 76"/>
              <p:cNvGrpSpPr/>
              <p:nvPr/>
            </p:nvGrpSpPr>
            <p:grpSpPr>
              <a:xfrm>
                <a:off x="8924836" y="1252373"/>
                <a:ext cx="2561185" cy="2943407"/>
                <a:chOff x="8353132" y="0"/>
                <a:chExt cx="3407476" cy="3915996"/>
              </a:xfrm>
            </p:grpSpPr>
            <p:pic>
              <p:nvPicPr>
                <p:cNvPr id="75" name="Gráfico 74"/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353132" y="77421"/>
                  <a:ext cx="2638425" cy="3838575"/>
                </a:xfrm>
                <a:prstGeom prst="rect">
                  <a:avLst/>
                </a:prstGeom>
              </p:spPr>
            </p:pic>
            <p:pic>
              <p:nvPicPr>
                <p:cNvPr id="76" name="Gráfico 75"/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105586" y="0"/>
                  <a:ext cx="655022" cy="1771636"/>
                </a:xfrm>
                <a:prstGeom prst="rect">
                  <a:avLst/>
                </a:prstGeom>
              </p:spPr>
            </p:pic>
          </p:grpSp>
        </p:grpSp>
        <p:sp>
          <p:nvSpPr>
            <p:cNvPr id="5" name="Retângulo 4"/>
            <p:cNvSpPr/>
            <p:nvPr/>
          </p:nvSpPr>
          <p:spPr>
            <a:xfrm>
              <a:off x="9544833" y="4156799"/>
              <a:ext cx="1327759" cy="2276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Programas</a:t>
            </a:r>
            <a:endParaRPr lang="pt-BR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pt-BR" altLang="en-US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5000">
                <a:schemeClr val="tx1">
                  <a:lumMod val="75000"/>
                  <a:lumOff val="25000"/>
                </a:schemeClr>
              </a:gs>
              <a:gs pos="79000">
                <a:schemeClr val="tx1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"/>
          </a:p>
        </p:txBody>
      </p:sp>
      <p:pic>
        <p:nvPicPr>
          <p:cNvPr id="13" name="Gráfico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1022" y="4196867"/>
            <a:ext cx="1755945" cy="599333"/>
          </a:xfrm>
          <a:prstGeom prst="rect">
            <a:avLst/>
          </a:prstGeom>
        </p:spPr>
      </p:pic>
      <p:pic>
        <p:nvPicPr>
          <p:cNvPr id="4" name="Imagem 3" descr="Uma imagem contendo clip-art&#10;&#10;Descrição gerada com alta confianç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833" y="2919164"/>
            <a:ext cx="3734866" cy="1277483"/>
          </a:xfrm>
          <a:prstGeom prst="rect">
            <a:avLst/>
          </a:prstGeom>
        </p:spPr>
      </p:pic>
      <p:pic>
        <p:nvPicPr>
          <p:cNvPr id="9" name="Espaço Reservado para Conteúdo 8" descr="trabalhe-conosco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885" y="874395"/>
            <a:ext cx="3394710" cy="339471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dirty="0"/>
              <a:t>Agenda</a:t>
            </a:r>
            <a:endParaRPr dirty="0"/>
          </a:p>
        </p:txBody>
      </p:sp>
      <p:sp>
        <p:nvSpPr>
          <p:cNvPr id="15363" name="Rectangle 3"/>
          <p:cNvSpPr>
            <a:spLocks noGrp="1"/>
          </p:cNvSpPr>
          <p:nvPr>
            <p:ph sz="half" idx="1" hasCustomPrompt="1"/>
          </p:nvPr>
        </p:nvSpPr>
        <p:spPr>
          <a:xfrm>
            <a:off x="457200" y="1200150"/>
            <a:ext cx="4655185" cy="3394710"/>
          </a:xfrm>
        </p:spPr>
        <p:txBody>
          <a:bodyPr vert="horz" wrap="square" lIns="91440" tIns="45720" rIns="91440" bIns="45720" anchor="t"/>
          <a:p>
            <a:pPr lvl="0"/>
            <a:r>
              <a:rPr dirty="0">
                <a:sym typeface="+mn-ea"/>
              </a:rPr>
              <a:t>Full Stack Developer</a:t>
            </a:r>
            <a:endParaRPr dirty="0"/>
          </a:p>
          <a:p>
            <a:pPr lvl="0"/>
            <a:r>
              <a:rPr lang="en-US" dirty="0"/>
              <a:t>Projeto Portal</a:t>
            </a:r>
            <a:endParaRPr dirty="0"/>
          </a:p>
          <a:p>
            <a:pPr lvl="0"/>
            <a:r>
              <a:rPr dirty="0"/>
              <a:t>Full Stack Delphi Developer</a:t>
            </a:r>
            <a:endParaRPr dirty="0"/>
          </a:p>
          <a:p>
            <a:pPr lvl="0"/>
            <a:r>
              <a:rPr lang="en-US" dirty="0"/>
              <a:t>Demonstração</a:t>
            </a:r>
            <a:endParaRPr lang="en-US" dirty="0"/>
          </a:p>
          <a:p>
            <a:pPr lvl="0"/>
            <a:r>
              <a:rPr dirty="0">
                <a:sym typeface="+mn-ea"/>
              </a:rPr>
              <a:t>Delphi MVC Framework</a:t>
            </a:r>
            <a:endParaRPr dirty="0"/>
          </a:p>
          <a:p>
            <a:pPr lvl="0"/>
            <a:r>
              <a:rPr lang="en-US" dirty="0">
                <a:sym typeface="+mn-ea"/>
              </a:rPr>
              <a:t>React.js</a:t>
            </a:r>
            <a:endParaRPr lang="en-US" dirty="0"/>
          </a:p>
          <a:p>
            <a:pPr lvl="0"/>
            <a:endParaRPr lang="en-US" dirty="0"/>
          </a:p>
        </p:txBody>
      </p:sp>
      <p:graphicFrame>
        <p:nvGraphicFramePr>
          <p:cNvPr id="5" name="Espaço Reservado para Conteúdo 4"/>
          <p:cNvGraphicFramePr>
            <a:graphicFrameLocks noChangeAspect="1"/>
          </p:cNvGraphicFramePr>
          <p:nvPr>
            <p:ph sz="half" idx="2"/>
          </p:nvPr>
        </p:nvGraphicFramePr>
        <p:xfrm>
          <a:off x="6595110" y="313690"/>
          <a:ext cx="2339340" cy="746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2339340" imgH="746760" progId="Paint.Picture">
                  <p:embed/>
                </p:oleObj>
              </mc:Choice>
              <mc:Fallback>
                <p:oleObj name="" r:id="rId1" imgW="2339340" imgH="746760" progId="Paint.Picture">
                  <p:embed/>
                  <p:pic>
                    <p:nvPicPr>
                      <p:cNvPr id="0" name="Imagem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595110" y="313690"/>
                        <a:ext cx="2339340" cy="746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p>
            <a:r>
              <a:rPr dirty="0">
                <a:sym typeface="+mn-ea"/>
              </a:rPr>
              <a:t>Full Stack Developer</a:t>
            </a:r>
            <a:endParaRPr lang="pt-BR" alt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p>
            <a:r>
              <a:rPr lang="en-US" altLang="pt-BR"/>
              <a:t>Projeto com separação de responsabilidades de todas as camadas</a:t>
            </a:r>
            <a:endParaRPr lang="en-US" altLang="pt-BR"/>
          </a:p>
          <a:p>
            <a:endParaRPr lang="en-US" altLang="pt-BR"/>
          </a:p>
          <a:p>
            <a:r>
              <a:rPr lang="en-US" altLang="pt-BR"/>
              <a:t>Domínio das tecnologias de todas as etapas do projeto</a:t>
            </a:r>
            <a:endParaRPr lang="en-US" altLang="pt-BR"/>
          </a:p>
          <a:p>
            <a:endParaRPr lang="en-US" alt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Projeto Portal Insumos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 altLang="pt-BR"/>
              <a:t>O projeto</a:t>
            </a:r>
            <a:endParaRPr lang="en-US" altLang="pt-BR"/>
          </a:p>
          <a:p>
            <a:r>
              <a:rPr lang="en-US" altLang="pt-BR"/>
              <a:t>Stack</a:t>
            </a:r>
            <a:endParaRPr lang="en-US" altLang="pt-BR"/>
          </a:p>
          <a:p>
            <a:r>
              <a:rPr lang="en-US" altLang="pt-BR"/>
              <a:t>Topologia</a:t>
            </a:r>
            <a:endParaRPr lang="en-US" altLang="pt-BR"/>
          </a:p>
          <a:p>
            <a:r>
              <a:rPr lang="en-US" altLang="pt-BR"/>
              <a:t>Cliente</a:t>
            </a:r>
            <a:endParaRPr lang="en-US" altLang="pt-BR"/>
          </a:p>
          <a:p>
            <a:r>
              <a:rPr lang="en-US" altLang="pt-BR"/>
              <a:t>Demonstração</a:t>
            </a:r>
            <a:endParaRPr lang="en-US" altLang="pt-BR"/>
          </a:p>
        </p:txBody>
      </p:sp>
      <p:pic>
        <p:nvPicPr>
          <p:cNvPr id="5" name="Espaço Reservado para Conteúdo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330575" y="1200150"/>
            <a:ext cx="5231130" cy="33947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>
                <a:sym typeface="+mn-ea"/>
              </a:rPr>
              <a:t>Projeto Portal Insumos</a:t>
            </a:r>
            <a:endParaRPr lang="pt-BR" altLang="en-US"/>
          </a:p>
        </p:txBody>
      </p:sp>
      <p:pic>
        <p:nvPicPr>
          <p:cNvPr id="4" name="Espaço Reservado para Conteúdo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12900" y="1062990"/>
            <a:ext cx="6062345" cy="39344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>
                <a:sym typeface="+mn-ea"/>
              </a:rPr>
              <a:t>Projeto Portal Insumos</a:t>
            </a:r>
            <a:endParaRPr lang="pt-BR" altLang="en-US"/>
          </a:p>
        </p:txBody>
      </p:sp>
      <p:pic>
        <p:nvPicPr>
          <p:cNvPr id="7" name="Espaço Reservado para Conteúdo 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1062990"/>
            <a:ext cx="7830820" cy="3891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>
                <a:sym typeface="+mn-ea"/>
              </a:rPr>
              <a:t>Full Stack Delphi Developer</a:t>
            </a:r>
            <a:br>
              <a:rPr dirty="0"/>
            </a:br>
            <a:endParaRPr lang="pt-BR" alt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pt-BR"/>
              <a:t>Backend Delphi</a:t>
            </a:r>
            <a:endParaRPr lang="en-US" altLang="pt-BR"/>
          </a:p>
          <a:p>
            <a:r>
              <a:rPr lang="en-US" altLang="pt-BR"/>
              <a:t>Frontend Web</a:t>
            </a:r>
            <a:endParaRPr lang="en-US" alt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Demonstração</a:t>
            </a:r>
            <a:endParaRPr lang="pt-BR" alt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861560" cy="3394710"/>
          </a:xfrm>
        </p:spPr>
        <p:txBody>
          <a:bodyPr/>
          <a:p>
            <a:r>
              <a:rPr lang="en-US" altLang="pt-BR"/>
              <a:t>Backend Delphi</a:t>
            </a:r>
            <a:endParaRPr lang="en-US" altLang="pt-BR"/>
          </a:p>
          <a:p>
            <a:pPr lvl="1"/>
            <a:r>
              <a:rPr lang="en-US" altLang="pt-BR"/>
              <a:t>Delphi MVC Framework</a:t>
            </a:r>
            <a:endParaRPr lang="en-US" altLang="pt-BR"/>
          </a:p>
          <a:p>
            <a:pPr lvl="1"/>
            <a:r>
              <a:rPr lang="en-US" altLang="pt-BR"/>
              <a:t>PostgreSQL</a:t>
            </a:r>
            <a:br>
              <a:rPr lang="en-US" altLang="pt-BR"/>
            </a:br>
            <a:endParaRPr lang="en-US" altLang="pt-BR"/>
          </a:p>
          <a:p>
            <a:pPr lvl="0"/>
            <a:r>
              <a:rPr lang="en-US" altLang="pt-BR"/>
              <a:t>Frontend React.js Application</a:t>
            </a:r>
            <a:endParaRPr lang="en-US" altLang="pt-BR"/>
          </a:p>
          <a:p>
            <a:pPr lvl="1"/>
            <a:r>
              <a:rPr lang="en-US" altLang="pt-BR"/>
              <a:t>JavaScript ES6</a:t>
            </a:r>
            <a:endParaRPr lang="en-US" altLang="pt-BR"/>
          </a:p>
          <a:p>
            <a:pPr lvl="1"/>
            <a:r>
              <a:rPr lang="en-US" altLang="pt-BR"/>
              <a:t>React.js</a:t>
            </a:r>
            <a:endParaRPr lang="en-US" altLang="pt-BR"/>
          </a:p>
          <a:p>
            <a:pPr lvl="1"/>
            <a:r>
              <a:rPr lang="en-US" altLang="pt-BR"/>
              <a:t>DevExpress DevExtreme React</a:t>
            </a:r>
            <a:endParaRPr lang="en-US" altLang="pt-BR"/>
          </a:p>
        </p:txBody>
      </p:sp>
      <p:pic>
        <p:nvPicPr>
          <p:cNvPr id="5" name="Espaço Reservado para Conteúdo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490845" y="1125220"/>
            <a:ext cx="1453515" cy="138684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080" y="1125220"/>
            <a:ext cx="1381760" cy="138684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845" y="3181985"/>
            <a:ext cx="1482725" cy="141287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080" y="3519805"/>
            <a:ext cx="1722755" cy="736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Demonstração - Fontes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229600" cy="3394710"/>
          </a:xfrm>
        </p:spPr>
        <p:txBody>
          <a:bodyPr/>
          <a:p>
            <a:r>
              <a:rPr lang="en-US" altLang="pt-BR"/>
              <a:t>Repositório Github</a:t>
            </a:r>
            <a:br>
              <a:rPr lang="en-US" altLang="pt-BR"/>
            </a:br>
            <a:r>
              <a:rPr lang="en-US" altLang="pt-BR">
                <a:hlinkClick r:id="rId1" action="ppaction://hlinkfile"/>
              </a:rPr>
              <a:t>https://github.com/cesarliws/full-stack-tdc-poa</a:t>
            </a:r>
            <a:endParaRPr lang="en-US" altLang="pt-BR"/>
          </a:p>
          <a:p>
            <a:endParaRPr lang="en-US" altLang="pt-B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Backend Delphi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pt-BR" sz="2400"/>
              <a:t>Webbroker</a:t>
            </a:r>
            <a:endParaRPr lang="en-US" altLang="pt-BR" sz="2400"/>
          </a:p>
          <a:p>
            <a:r>
              <a:rPr lang="en-US" altLang="pt-BR" sz="2400"/>
              <a:t>DataSnap</a:t>
            </a:r>
            <a:endParaRPr lang="en-US" altLang="pt-BR" sz="2400"/>
          </a:p>
          <a:p>
            <a:r>
              <a:rPr lang="en-US" altLang="pt-BR" sz="2400"/>
              <a:t>RAD Server</a:t>
            </a:r>
            <a:endParaRPr lang="en-US" altLang="pt-BR" sz="2400"/>
          </a:p>
          <a:p>
            <a:r>
              <a:rPr lang="en-US" altLang="pt-BR" sz="2400"/>
              <a:t>Delphi MVC Framework</a:t>
            </a:r>
            <a:endParaRPr lang="en-US" altLang="pt-BR" sz="2400"/>
          </a:p>
          <a:p>
            <a:r>
              <a:rPr lang="en-US" altLang="pt-BR" sz="2400"/>
              <a:t>TMS XData</a:t>
            </a:r>
            <a:endParaRPr lang="en-US" altLang="pt-BR" sz="2400"/>
          </a:p>
          <a:p>
            <a:r>
              <a:rPr lang="en-US" altLang="pt-BR" sz="2400"/>
              <a:t>RealThinClient</a:t>
            </a:r>
            <a:endParaRPr lang="en-US" altLang="pt-BR" sz="2400"/>
          </a:p>
          <a:p>
            <a:r>
              <a:rPr lang="en-US" altLang="pt-BR" sz="2400"/>
              <a:t>RemObjects/DataAbstract</a:t>
            </a:r>
            <a:endParaRPr lang="en-US" altLang="pt-BR"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Delphi MVC Framework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pt-BR" sz="2800"/>
              <a:t>Repositório no Github</a:t>
            </a:r>
            <a:br>
              <a:rPr lang="pt-BR" altLang="en-US" sz="2800"/>
            </a:br>
            <a:r>
              <a:rPr lang="pt-BR" altLang="en-US" sz="2800">
                <a:hlinkClick r:id="rId1" action="ppaction://hlinkfile"/>
              </a:rPr>
              <a:t>https://github.com/danieleteti/delphimvcframework</a:t>
            </a:r>
            <a:endParaRPr lang="pt-BR" altLang="en-US" sz="2800"/>
          </a:p>
          <a:p>
            <a:r>
              <a:rPr lang="pt-BR" altLang="en-US" sz="2800"/>
              <a:t>Developer Guide</a:t>
            </a:r>
            <a:br>
              <a:rPr lang="pt-BR" altLang="en-US" sz="2800"/>
            </a:br>
            <a:r>
              <a:rPr lang="pt-BR" altLang="en-US" sz="2800">
                <a:hlinkClick r:id="rId2" action="ppaction://hlinkfile"/>
              </a:rPr>
              <a:t>https://danieleteti.gitbooks.io/delphimvcframework</a:t>
            </a:r>
            <a:endParaRPr lang="pt-BR" altLang="en-US" sz="2800">
              <a:hlinkClick r:id="rId2" action="ppaction://hlinkfil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>
                <a:sym typeface="+mn-ea"/>
              </a:rPr>
              <a:t>Delphi MVC Framework</a:t>
            </a:r>
            <a:br>
              <a:rPr dirty="0"/>
            </a:br>
            <a:endParaRPr lang="pt-BR" alt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pt-BR" sz="2400"/>
              <a:t>Instalação de Wizard de Novos projetos na IDE</a:t>
            </a:r>
            <a:endParaRPr lang="en-US" altLang="pt-BR" sz="2400"/>
          </a:p>
          <a:p>
            <a:r>
              <a:rPr lang="en-US" altLang="pt-BR" sz="2400"/>
              <a:t>Controllers e routing</a:t>
            </a:r>
            <a:endParaRPr lang="en-US" altLang="pt-BR" sz="2400"/>
          </a:p>
          <a:p>
            <a:r>
              <a:rPr lang="en-US" altLang="pt-BR" sz="2400"/>
              <a:t>Renders</a:t>
            </a:r>
            <a:endParaRPr lang="en-US" altLang="pt-BR" sz="2400"/>
          </a:p>
          <a:p>
            <a:pPr lvl="1"/>
            <a:r>
              <a:rPr lang="en-US" altLang="pt-BR" sz="2100"/>
              <a:t>JSON, TDataSet, Objetos e Listas de Objetos</a:t>
            </a:r>
            <a:endParaRPr lang="en-US" altLang="pt-BR" sz="2100"/>
          </a:p>
          <a:p>
            <a:r>
              <a:rPr lang="en-US" altLang="pt-BR" sz="2400"/>
              <a:t>Middlewares</a:t>
            </a:r>
            <a:endParaRPr lang="en-US" altLang="pt-BR" sz="2400"/>
          </a:p>
          <a:p>
            <a:pPr lvl="1"/>
            <a:r>
              <a:rPr lang="en-US" altLang="pt-BR" sz="2100"/>
              <a:t>Autenticação HTTP, CORS, Logging, Caching</a:t>
            </a:r>
            <a:endParaRPr lang="en-US" altLang="pt-BR" sz="2100"/>
          </a:p>
          <a:p>
            <a:r>
              <a:rPr lang="en-US" altLang="pt-BR" sz="2400"/>
              <a:t>Tratamento automático de parâmetros de URL ou Query</a:t>
            </a:r>
            <a:endParaRPr lang="en-US" altLang="pt-BR" sz="2400"/>
          </a:p>
          <a:p>
            <a:r>
              <a:rPr lang="en-US" altLang="pt-BR" sz="2400"/>
              <a:t>Deploy como Módulo no Apache, IIS ou Serviço Windows</a:t>
            </a:r>
            <a:endParaRPr lang="en-US" altLang="pt-BR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TMS XData - Features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655050" cy="3394710"/>
          </a:xfrm>
        </p:spPr>
        <p:txBody>
          <a:bodyPr/>
          <a:p>
            <a:r>
              <a:rPr lang="pt-BR" altLang="en-US" sz="2000"/>
              <a:t>Vários bancos de dados suportados</a:t>
            </a:r>
            <a:endParaRPr lang="pt-BR" altLang="en-US" sz="2000"/>
          </a:p>
          <a:p>
            <a:r>
              <a:rPr lang="pt-BR" altLang="en-US" sz="2000"/>
              <a:t>Fácil uso com sistemas legados (importador de estrutura)</a:t>
            </a:r>
            <a:endParaRPr lang="pt-BR" altLang="en-US" sz="2000"/>
          </a:p>
          <a:p>
            <a:r>
              <a:rPr lang="pt-BR" altLang="en-US" sz="2000"/>
              <a:t>Filtro avançado de entidades já disponível automaticamente</a:t>
            </a:r>
            <a:endParaRPr lang="pt-BR" altLang="en-US" sz="2000"/>
          </a:p>
          <a:p>
            <a:r>
              <a:rPr lang="pt-BR" altLang="en-US" sz="2000"/>
              <a:t>Publicação do CRUD das entidades do banco automaticamente (opcional)</a:t>
            </a:r>
            <a:endParaRPr lang="pt-BR" altLang="en-US" sz="2000"/>
          </a:p>
          <a:p>
            <a:r>
              <a:rPr lang="pt-BR" altLang="en-US" sz="2000"/>
              <a:t>Suporte a Swagger</a:t>
            </a:r>
            <a:endParaRPr lang="pt-BR" altLang="en-US" sz="2000"/>
          </a:p>
          <a:p>
            <a:r>
              <a:rPr lang="pt-BR" altLang="en-US" sz="2000"/>
              <a:t>Convenção de URL similar a OData</a:t>
            </a:r>
            <a:endParaRPr lang="pt-BR" altLang="en-US" sz="2000"/>
          </a:p>
          <a:p>
            <a:r>
              <a:rPr lang="pt-BR" altLang="en-US" sz="2000"/>
              <a:t>Uso RAD com componentes, ou opcional via code-only</a:t>
            </a:r>
            <a:endParaRPr lang="pt-BR" altLang="en-US" sz="2000"/>
          </a:p>
          <a:p>
            <a:r>
              <a:rPr lang="pt-BR" altLang="en-US" sz="2000"/>
              <a:t>Alta integração com TMS Web Core (framework de front-end web para Delphi)</a:t>
            </a:r>
            <a:endParaRPr lang="pt-BR" altLang="en-US"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TMS XData - Vantagens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747125" cy="3394710"/>
          </a:xfrm>
        </p:spPr>
        <p:txBody>
          <a:bodyPr/>
          <a:p>
            <a:r>
              <a:rPr lang="pt-BR" altLang="en-US" sz="2000"/>
              <a:t>Alta performance</a:t>
            </a:r>
            <a:endParaRPr lang="pt-BR" altLang="en-US" sz="2000"/>
          </a:p>
          <a:p>
            <a:r>
              <a:rPr lang="pt-BR" altLang="en-US" sz="2000"/>
              <a:t>Robustez, estabilidade</a:t>
            </a:r>
            <a:endParaRPr lang="pt-BR" altLang="en-US" sz="2000"/>
          </a:p>
          <a:p>
            <a:r>
              <a:rPr lang="pt-BR" altLang="en-US" sz="2000"/>
              <a:t>Baixo consumo de memória</a:t>
            </a:r>
            <a:endParaRPr lang="pt-BR" altLang="en-US" sz="2000"/>
          </a:p>
          <a:p>
            <a:r>
              <a:rPr lang="pt-BR" altLang="en-US" sz="2000"/>
              <a:t>Vários casos de clientes rodando ininterruptamente num EC2 t2.nano (512 Mb)</a:t>
            </a:r>
            <a:endParaRPr lang="pt-BR" altLang="en-US" sz="2000"/>
          </a:p>
          <a:p>
            <a:r>
              <a:rPr lang="pt-BR" altLang="en-US" sz="2000"/>
              <a:t>Baixa curva de aprendizado</a:t>
            </a:r>
            <a:endParaRPr lang="pt-BR" altLang="en-US" sz="2000"/>
          </a:p>
          <a:p>
            <a:r>
              <a:rPr lang="pt-BR" altLang="en-US" sz="2000"/>
              <a:t>Licença por desenvolvedor, royalty-free</a:t>
            </a:r>
            <a:endParaRPr lang="pt-BR" altLang="en-US" sz="2000"/>
          </a:p>
          <a:p>
            <a:r>
              <a:rPr lang="pt-BR" altLang="en-US" sz="2000"/>
              <a:t>ORM TMS Aurelius integrado (opcional)</a:t>
            </a:r>
            <a:endParaRPr lang="pt-BR" altLang="en-US" sz="2000"/>
          </a:p>
          <a:p>
            <a:r>
              <a:rPr lang="pt-BR" altLang="en-US" sz="2000"/>
              <a:t>Suporte técnico rápido e de alta qualidade</a:t>
            </a:r>
            <a:endParaRPr lang="pt-BR" altLang="en-US"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Frontend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137285"/>
            <a:ext cx="7870825" cy="3394710"/>
          </a:xfrm>
        </p:spPr>
        <p:txBody>
          <a:bodyPr/>
          <a:p>
            <a:r>
              <a:rPr lang="en-US" altLang="pt-BR" sz="2400"/>
              <a:t>HTML, CSS</a:t>
            </a:r>
            <a:endParaRPr lang="pt-BR" altLang="en-US" sz="2400"/>
          </a:p>
          <a:p>
            <a:r>
              <a:rPr lang="pt-BR" altLang="en-US" sz="2400"/>
              <a:t>JavaScript ES6</a:t>
            </a:r>
            <a:r>
              <a:rPr lang="pt-BR" altLang="en-US" sz="2400" i="1"/>
              <a:t> </a:t>
            </a:r>
            <a:r>
              <a:rPr lang="en-US" altLang="pt-BR" sz="2400" i="1"/>
              <a:t>|| TypeScript</a:t>
            </a:r>
            <a:endParaRPr lang="en-US" altLang="pt-BR" sz="2400" i="1"/>
          </a:p>
          <a:p>
            <a:r>
              <a:rPr lang="en-US" altLang="pt-BR" sz="2400"/>
              <a:t>Babel</a:t>
            </a:r>
            <a:endParaRPr lang="en-US" altLang="pt-BR" sz="2400"/>
          </a:p>
          <a:p>
            <a:r>
              <a:rPr lang="en-US" altLang="pt-BR" sz="2400"/>
              <a:t>WebPack</a:t>
            </a:r>
            <a:endParaRPr lang="en-US" altLang="pt-BR" sz="2400"/>
          </a:p>
          <a:p>
            <a:r>
              <a:rPr lang="en-US" altLang="pt-BR" sz="2400"/>
              <a:t>Node</a:t>
            </a:r>
            <a:endParaRPr lang="en-US" altLang="pt-BR" sz="2400"/>
          </a:p>
          <a:p>
            <a:r>
              <a:rPr lang="en-US" altLang="pt-BR" sz="2400" i="1"/>
              <a:t>npm || </a:t>
            </a:r>
            <a:r>
              <a:rPr lang="en-US" altLang="pt-BR" sz="2400"/>
              <a:t>yarn</a:t>
            </a:r>
            <a:endParaRPr lang="en-US" altLang="pt-BR" sz="2400"/>
          </a:p>
          <a:p>
            <a:r>
              <a:rPr lang="en-US" altLang="pt-BR" sz="2400"/>
              <a:t>React.js </a:t>
            </a:r>
            <a:r>
              <a:rPr lang="en-US" altLang="pt-BR" sz="2400" i="1"/>
              <a:t>|| Angular || Vue.js</a:t>
            </a:r>
            <a:endParaRPr lang="en-US" altLang="pt-BR" sz="2400" i="1"/>
          </a:p>
          <a:p>
            <a:r>
              <a:rPr lang="en-US" altLang="pt-BR" sz="2400"/>
              <a:t>Visual Studio Code</a:t>
            </a:r>
            <a:endParaRPr lang="en-US" altLang="pt-BR" sz="2400"/>
          </a:p>
          <a:p>
            <a:endParaRPr lang="en-US" altLang="pt-BR" sz="2400"/>
          </a:p>
        </p:txBody>
      </p:sp>
      <p:pic>
        <p:nvPicPr>
          <p:cNvPr id="4" name="Espaço Reservado para Conteúdo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554470" y="-57150"/>
            <a:ext cx="1773555" cy="119443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065" y="1137285"/>
            <a:ext cx="1567815" cy="7112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740" y="1848485"/>
            <a:ext cx="1743710" cy="50736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775" y="3231515"/>
            <a:ext cx="916940" cy="91694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610" y="2176145"/>
            <a:ext cx="1778635" cy="1132840"/>
          </a:xfrm>
          <a:prstGeom prst="rect">
            <a:avLst/>
          </a:prstGeom>
        </p:spPr>
      </p:pic>
      <p:graphicFrame>
        <p:nvGraphicFramePr>
          <p:cNvPr id="11" name="Objeto 10"/>
          <p:cNvGraphicFramePr/>
          <p:nvPr/>
        </p:nvGraphicFramePr>
        <p:xfrm>
          <a:off x="7147560" y="2484120"/>
          <a:ext cx="1539240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6" imgW="2438400" imgH="1173480" progId="Paint.Picture">
                  <p:embed/>
                </p:oleObj>
              </mc:Choice>
              <mc:Fallback>
                <p:oleObj name="" r:id="rId6" imgW="2438400" imgH="1173480" progId="Paint.Picture">
                  <p:embed/>
                  <p:pic>
                    <p:nvPicPr>
                      <p:cNvPr id="0" name="Imagem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47560" y="2484120"/>
                        <a:ext cx="1539240" cy="701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Imagem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7460" y="3308985"/>
            <a:ext cx="882015" cy="882015"/>
          </a:xfrm>
          <a:prstGeom prst="rect">
            <a:avLst/>
          </a:prstGeom>
        </p:spPr>
      </p:pic>
      <p:graphicFrame>
        <p:nvGraphicFramePr>
          <p:cNvPr id="14" name="Objeto 13"/>
          <p:cNvGraphicFramePr/>
          <p:nvPr/>
        </p:nvGraphicFramePr>
        <p:xfrm>
          <a:off x="7305675" y="3380105"/>
          <a:ext cx="94551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9" imgW="944880" imgH="739140" progId="Paint.Picture">
                  <p:embed/>
                </p:oleObj>
              </mc:Choice>
              <mc:Fallback>
                <p:oleObj name="" r:id="rId9" imgW="944880" imgH="739140" progId="Paint.Picture">
                  <p:embed/>
                  <p:pic>
                    <p:nvPicPr>
                      <p:cNvPr id="0" name="Imagem 1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05675" y="3380105"/>
                        <a:ext cx="945515" cy="73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/>
          <p:cNvGraphicFramePr/>
          <p:nvPr/>
        </p:nvGraphicFramePr>
        <p:xfrm>
          <a:off x="7854950" y="1137285"/>
          <a:ext cx="68834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1" imgW="906780" imgH="883920" progId="Paint.Picture">
                  <p:embed/>
                </p:oleObj>
              </mc:Choice>
              <mc:Fallback>
                <p:oleObj name="" r:id="rId11" imgW="906780" imgH="883920" progId="Paint.Picture">
                  <p:embed/>
                  <p:pic>
                    <p:nvPicPr>
                      <p:cNvPr id="0" name="Imagem 1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54950" y="1137285"/>
                        <a:ext cx="68834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Imagem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44815" y="4191000"/>
            <a:ext cx="641985" cy="64198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</a:t>
            </a:r>
            <a:endParaRPr lang="pt-BR" alt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6515100" cy="3394710"/>
          </a:xfrm>
        </p:spPr>
        <p:txBody>
          <a:bodyPr/>
          <a:p>
            <a:r>
              <a:rPr lang="pt-BR" altLang="en-US"/>
              <a:t>Biblioteca JavaScript criada pelo facebook para a criação de aplicações web.</a:t>
            </a:r>
            <a:endParaRPr lang="pt-BR" altLang="en-US"/>
          </a:p>
          <a:p>
            <a:r>
              <a:rPr lang="pt-BR" altLang="en-US"/>
              <a:t>Não opinativo, flexível, mas várias bibliotecas complementares se tornaram o padrão, devido a produtividade e as boas práticas propostas.</a:t>
            </a:r>
            <a:endParaRPr lang="pt-BR" altLang="en-US"/>
          </a:p>
        </p:txBody>
      </p:sp>
      <p:pic>
        <p:nvPicPr>
          <p:cNvPr id="7" name="Espaço Reservado para Conteúdo 6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972300" y="205740"/>
            <a:ext cx="1714500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</a:t>
            </a:r>
            <a:endParaRPr lang="pt-BR" alt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6515100" cy="3394710"/>
          </a:xfrm>
        </p:spPr>
        <p:txBody>
          <a:bodyPr/>
          <a:p>
            <a:r>
              <a:rPr lang="pt-BR" altLang="en-US"/>
              <a:t>Virtual DOM</a:t>
            </a:r>
            <a:endParaRPr lang="pt-BR" altLang="en-US"/>
          </a:p>
          <a:p>
            <a:r>
              <a:rPr lang="en-US" altLang="pt-BR"/>
              <a:t>Baseado em Componentes</a:t>
            </a:r>
            <a:endParaRPr lang="en-US" altLang="pt-BR"/>
          </a:p>
          <a:p>
            <a:r>
              <a:rPr lang="en-US" altLang="pt-BR"/>
              <a:t>Render</a:t>
            </a:r>
            <a:endParaRPr lang="en-US" altLang="pt-BR"/>
          </a:p>
          <a:p>
            <a:r>
              <a:rPr lang="en-US" altLang="pt-BR"/>
              <a:t>JSX</a:t>
            </a:r>
            <a:endParaRPr lang="en-US" altLang="pt-BR"/>
          </a:p>
          <a:p>
            <a:r>
              <a:rPr lang="en-US" altLang="pt-BR"/>
              <a:t>State</a:t>
            </a:r>
            <a:endParaRPr lang="en-US" altLang="pt-BR"/>
          </a:p>
          <a:p>
            <a:r>
              <a:rPr lang="en-US" altLang="pt-BR"/>
              <a:t>Props</a:t>
            </a:r>
            <a:endParaRPr lang="en-US" altLang="pt-BR"/>
          </a:p>
          <a:p>
            <a:r>
              <a:rPr lang="en-US" altLang="pt-BR"/>
              <a:t>Events</a:t>
            </a:r>
            <a:endParaRPr lang="en-US" altLang="pt-BR"/>
          </a:p>
        </p:txBody>
      </p:sp>
      <p:pic>
        <p:nvPicPr>
          <p:cNvPr id="7" name="Espaço Reservado para Conteúdo 6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972300" y="205740"/>
            <a:ext cx="1714500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Espaço Reservado para Conteúdo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77685" y="205740"/>
            <a:ext cx="1714500" cy="1714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 - Virtual DOM</a:t>
            </a:r>
            <a:endParaRPr lang="pt-BR" altLang="en-US"/>
          </a:p>
        </p:txBody>
      </p:sp>
      <p:pic>
        <p:nvPicPr>
          <p:cNvPr id="5" name="Espaço Reservado para Conteúdo 4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1062990"/>
            <a:ext cx="6232525" cy="39338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Espaço Reservado para Conteúdo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77685" y="205740"/>
            <a:ext cx="1714500" cy="1714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 - Components</a:t>
            </a:r>
            <a:endParaRPr lang="pt-BR" altLang="en-US"/>
          </a:p>
        </p:txBody>
      </p:sp>
      <p:graphicFrame>
        <p:nvGraphicFramePr>
          <p:cNvPr id="10" name="Objeto 9"/>
          <p:cNvGraphicFramePr/>
          <p:nvPr/>
        </p:nvGraphicFramePr>
        <p:xfrm>
          <a:off x="457200" y="1062990"/>
          <a:ext cx="6506845" cy="3830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" imgW="5981700" imgH="3596640" progId="Paint.Picture">
                  <p:embed/>
                </p:oleObj>
              </mc:Choice>
              <mc:Fallback>
                <p:oleObj name="" r:id="rId2" imgW="5981700" imgH="3596640" progId="Paint.Picture">
                  <p:embed/>
                  <p:pic>
                    <p:nvPicPr>
                      <p:cNvPr id="0" name="Imagem 1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200" y="1062990"/>
                        <a:ext cx="6506845" cy="3830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 - Components</a:t>
            </a:r>
            <a:endParaRPr lang="pt-BR" alt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200150"/>
            <a:ext cx="8229600" cy="3394710"/>
          </a:xfrm>
        </p:spPr>
        <p:txBody>
          <a:bodyPr/>
          <a:p>
            <a:r>
              <a:rPr lang="pt-BR" altLang="en-US" sz="2000"/>
              <a:t>Estilos</a:t>
            </a:r>
            <a:r>
              <a:rPr lang="en-US" altLang="pt-BR" sz="2000"/>
              <a:t>, </a:t>
            </a:r>
            <a:r>
              <a:rPr lang="pt-BR" altLang="en-US" sz="2000"/>
              <a:t>Ícones</a:t>
            </a:r>
            <a:r>
              <a:rPr lang="en-US" altLang="pt-BR" sz="2000"/>
              <a:t>, </a:t>
            </a:r>
            <a:r>
              <a:rPr lang="pt-BR" altLang="en-US" sz="2000"/>
              <a:t>Tipografia</a:t>
            </a:r>
            <a:endParaRPr lang="pt-BR" altLang="en-US" sz="2000"/>
          </a:p>
          <a:p>
            <a:r>
              <a:rPr lang="pt-BR" altLang="en-US" sz="2000"/>
              <a:t>Material UI </a:t>
            </a:r>
            <a:endParaRPr lang="pt-BR" altLang="en-US" sz="2000"/>
          </a:p>
          <a:p>
            <a:pPr lvl="1"/>
            <a:r>
              <a:rPr lang="en-US" altLang="pt-BR" sz="2000"/>
              <a:t>- </a:t>
            </a:r>
            <a:r>
              <a:rPr lang="pt-BR" altLang="en-US" sz="2000">
                <a:sym typeface="+mn-ea"/>
              </a:rPr>
              <a:t>https://v0.material-ui.com</a:t>
            </a:r>
            <a:endParaRPr lang="pt-BR" altLang="en-US" sz="2000">
              <a:sym typeface="+mn-ea"/>
            </a:endParaRPr>
          </a:p>
          <a:p>
            <a:r>
              <a:rPr lang="en-US" altLang="pt-BR" sz="2000">
                <a:sym typeface="+mn-ea"/>
              </a:rPr>
              <a:t>DevExpress DevExtreme e Reactive</a:t>
            </a:r>
            <a:endParaRPr lang="en-US" altLang="pt-BR" sz="2000">
              <a:sym typeface="+mn-ea"/>
            </a:endParaRPr>
          </a:p>
          <a:p>
            <a:pPr lvl="1"/>
            <a:r>
              <a:rPr lang="pt-BR" altLang="en-US" sz="2000"/>
              <a:t>https://js.devexpress.com/</a:t>
            </a:r>
            <a:endParaRPr lang="pt-BR" altLang="en-US" sz="2000"/>
          </a:p>
          <a:p>
            <a:r>
              <a:rPr lang="pt-BR" altLang="en-US" sz="2000"/>
              <a:t>Microsoft Fabric-JS </a:t>
            </a:r>
            <a:endParaRPr lang="pt-BR" altLang="en-US" sz="2000"/>
          </a:p>
          <a:p>
            <a:pPr lvl="1"/>
            <a:r>
              <a:rPr lang="pt-BR" altLang="en-US" sz="1800"/>
              <a:t>https://developer.microsoft.com/en-us/fabric</a:t>
            </a:r>
            <a:endParaRPr lang="pt-BR" altLang="en-US" sz="1800"/>
          </a:p>
          <a:p>
            <a:pPr lvl="1"/>
            <a:r>
              <a:rPr lang="pt-BR" altLang="en-US" sz="1800"/>
              <a:t>https://github.com/OfficeDev/office-ui-fabric-js</a:t>
            </a:r>
            <a:endParaRPr lang="pt-BR" altLang="en-US" sz="1800"/>
          </a:p>
          <a:p>
            <a:r>
              <a:rPr lang="en-US" altLang="pt-BR" sz="2000"/>
              <a:t>Sensha ExtReact	</a:t>
            </a:r>
            <a:endParaRPr lang="en-US" altLang="pt-BR" sz="2000"/>
          </a:p>
          <a:p>
            <a:pPr lvl="1"/>
            <a:r>
              <a:rPr lang="en-US" altLang="pt-BR" sz="1800"/>
              <a:t>https://www.sencha.com/products/extreact/</a:t>
            </a:r>
            <a:endParaRPr lang="en-US" altLang="pt-BR" sz="1800"/>
          </a:p>
        </p:txBody>
      </p:sp>
      <p:pic>
        <p:nvPicPr>
          <p:cNvPr id="7" name="Espaço Reservado para Conteúdo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77685" y="205740"/>
            <a:ext cx="1714500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Espaço Reservado para Conteúdo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77685" y="205740"/>
            <a:ext cx="1714500" cy="1714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 - Render</a:t>
            </a:r>
            <a:endParaRPr lang="pt-BR" alt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2990"/>
            <a:ext cx="6536055" cy="38620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Espaço Reservado para Conteúdo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77685" y="205740"/>
            <a:ext cx="1714500" cy="1714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 - JSX</a:t>
            </a:r>
            <a:endParaRPr lang="pt-BR" altLang="en-US"/>
          </a:p>
        </p:txBody>
      </p:sp>
      <p:graphicFrame>
        <p:nvGraphicFramePr>
          <p:cNvPr id="6" name="Objeto 5"/>
          <p:cNvGraphicFramePr/>
          <p:nvPr/>
        </p:nvGraphicFramePr>
        <p:xfrm>
          <a:off x="457200" y="1062990"/>
          <a:ext cx="5636895" cy="3816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2" imgW="4465320" imgH="3398520" progId="Paint.Picture">
                  <p:embed/>
                </p:oleObj>
              </mc:Choice>
              <mc:Fallback>
                <p:oleObj name="" r:id="rId2" imgW="4465320" imgH="3398520" progId="Paint.Picture">
                  <p:embed/>
                  <p:pic>
                    <p:nvPicPr>
                      <p:cNvPr id="0" name="Imagem 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200" y="1062990"/>
                        <a:ext cx="5636895" cy="3816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Espaço Reservado para Conteúdo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77685" y="205740"/>
            <a:ext cx="1714500" cy="1714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 - State</a:t>
            </a:r>
            <a:endParaRPr lang="pt-BR" altLang="en-U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2990"/>
            <a:ext cx="6419850" cy="379349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Espaço Reservado para Conteúdo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77685" y="205740"/>
            <a:ext cx="1714500" cy="1714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 - Props</a:t>
            </a:r>
            <a:endParaRPr lang="pt-BR" alt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2990"/>
            <a:ext cx="6333490" cy="349186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Espaço Reservado para Conteúdo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77685" y="205740"/>
            <a:ext cx="1714500" cy="1714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React.js - Events</a:t>
            </a:r>
            <a:endParaRPr lang="pt-BR" altLang="en-U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" y="1062990"/>
            <a:ext cx="6146800" cy="390779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React.js recursos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pt-BR" altLang="en-US" sz="2000"/>
              <a:t>https://reactjs.org/docs/getting-started.html</a:t>
            </a:r>
            <a:endParaRPr lang="pt-BR" altLang="en-US" sz="2000"/>
          </a:p>
          <a:p>
            <a:r>
              <a:rPr lang="pt-BR" altLang="en-US" sz="2000"/>
              <a:t>https://www.udemy.com/reactjs-ninja-modulo-react-webpack </a:t>
            </a:r>
            <a:r>
              <a:rPr lang="en-US" altLang="pt-BR" sz="2000"/>
              <a:t>(free)</a:t>
            </a:r>
            <a:endParaRPr lang="en-US" altLang="pt-BR" sz="2000"/>
          </a:p>
        </p:txBody>
      </p:sp>
      <p:graphicFrame>
        <p:nvGraphicFramePr>
          <p:cNvPr id="5" name="Objeto 4"/>
          <p:cNvGraphicFramePr/>
          <p:nvPr/>
        </p:nvGraphicFramePr>
        <p:xfrm>
          <a:off x="1249680" y="2108835"/>
          <a:ext cx="6471920" cy="2728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5486400" imgH="2125980" progId="Paint.Picture">
                  <p:embed/>
                </p:oleObj>
              </mc:Choice>
              <mc:Fallback>
                <p:oleObj name="" r:id="rId1" imgW="5486400" imgH="2125980" progId="Paint.Picture">
                  <p:embed/>
                  <p:pic>
                    <p:nvPicPr>
                      <p:cNvPr id="0" name="Imagem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49680" y="2108835"/>
                        <a:ext cx="6471920" cy="2728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Perguntas</a:t>
            </a:r>
            <a:endParaRPr lang="en-US" altLang="pt-BR"/>
          </a:p>
        </p:txBody>
      </p:sp>
      <p:graphicFrame>
        <p:nvGraphicFramePr>
          <p:cNvPr id="6" name="Espaço Reservado para Conteúdo 5"/>
          <p:cNvGraphicFramePr/>
          <p:nvPr>
            <p:ph idx="1"/>
          </p:nvPr>
        </p:nvGraphicFramePr>
        <p:xfrm>
          <a:off x="3404468" y="1200151"/>
          <a:ext cx="2335063" cy="3394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3055620" imgH="4442460" progId="Paint.Picture">
                  <p:embed/>
                </p:oleObj>
              </mc:Choice>
              <mc:Fallback>
                <p:oleObj name="" r:id="rId1" imgW="3055620" imgH="4442460" progId="Paint.Picture">
                  <p:embed/>
                  <p:pic>
                    <p:nvPicPr>
                      <p:cNvPr id="0" name="Imagem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04468" y="1200151"/>
                        <a:ext cx="2335063" cy="3394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pt-BR"/>
              <a:t>Obrigado</a:t>
            </a:r>
            <a:endParaRPr lang="en-US" alt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 altLang="pt-BR"/>
              <a:t>Contato</a:t>
            </a:r>
            <a:endParaRPr lang="en-US" altLang="pt-BR"/>
          </a:p>
          <a:p>
            <a:pPr lvl="1"/>
            <a:r>
              <a:rPr lang="en-US" altLang="pt-BR"/>
              <a:t>cesarliws@gmail.com</a:t>
            </a:r>
            <a:endParaRPr lang="en-US" altLang="pt-BR"/>
          </a:p>
          <a:p>
            <a:pPr lvl="1"/>
            <a:r>
              <a:rPr lang="en-US" altLang="pt-BR"/>
              <a:t>Twitter: cesarliws</a:t>
            </a:r>
            <a:endParaRPr lang="en-US" altLang="pt-BR"/>
          </a:p>
        </p:txBody>
      </p:sp>
      <p:graphicFrame>
        <p:nvGraphicFramePr>
          <p:cNvPr id="6" name="Espaço Reservado para Conteúdo 5"/>
          <p:cNvGraphicFramePr/>
          <p:nvPr>
            <p:ph sz="half" idx="2"/>
          </p:nvPr>
        </p:nvGraphicFramePr>
        <p:xfrm>
          <a:off x="4648200" y="1822026"/>
          <a:ext cx="4038600" cy="2150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4221480" imgH="2247900" progId="Paint.Picture">
                  <p:embed/>
                </p:oleObj>
              </mc:Choice>
              <mc:Fallback>
                <p:oleObj name="" r:id="rId1" imgW="4221480" imgH="2247900" progId="Paint.Picture">
                  <p:embed/>
                  <p:pic>
                    <p:nvPicPr>
                      <p:cNvPr id="0" name="Imagem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48200" y="1822026"/>
                        <a:ext cx="4038600" cy="2150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3510</Words>
  <Application>WPS Presentation</Application>
  <PresentationFormat>Apresentação na tela (16:9)</PresentationFormat>
  <Paragraphs>238</Paragraphs>
  <Slides>34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12</vt:i4>
      </vt:variant>
      <vt:variant>
        <vt:lpstr>幻灯片标题</vt:lpstr>
      </vt:variant>
      <vt:variant>
        <vt:i4>34</vt:i4>
      </vt:variant>
    </vt:vector>
  </HeadingPairs>
  <TitlesOfParts>
    <vt:vector size="57" baseType="lpstr">
      <vt:lpstr>Arial</vt:lpstr>
      <vt:lpstr>SimSun</vt:lpstr>
      <vt:lpstr>Wingdings</vt:lpstr>
      <vt:lpstr>Calibri</vt:lpstr>
      <vt:lpstr>Segoe UI</vt:lpstr>
      <vt:lpstr>Calibri</vt:lpstr>
      <vt:lpstr>Microsoft YaHei</vt:lpstr>
      <vt:lpstr/>
      <vt:lpstr>Arial Unicode MS</vt:lpstr>
      <vt:lpstr>Euphorigenic</vt:lpstr>
      <vt:lpstr>Personalizar design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Trilha – Delphi Desenvolvendo Sistema para as Plataformas Cloud e Web  Full-stack Developer</vt:lpstr>
      <vt:lpstr>PowerPoint 演示文稿</vt:lpstr>
      <vt:lpstr>SOBRE A HBSIS</vt:lpstr>
      <vt:lpstr>Produtos HBSIS</vt:lpstr>
      <vt:lpstr>PowerPoint 演示文稿</vt:lpstr>
      <vt:lpstr>Programas</vt:lpstr>
      <vt:lpstr>PowerPoint 演示文稿</vt:lpstr>
      <vt:lpstr>Agenda</vt:lpstr>
      <vt:lpstr>Full Stack Developer</vt:lpstr>
      <vt:lpstr>PowerPoint 演示文稿</vt:lpstr>
      <vt:lpstr>PowerPoint 演示文稿</vt:lpstr>
      <vt:lpstr>PowerPoint 演示文稿</vt:lpstr>
      <vt:lpstr>Full Stack Delphi Developer </vt:lpstr>
      <vt:lpstr>Demonstração</vt:lpstr>
      <vt:lpstr>Demonstração - Fontes</vt:lpstr>
      <vt:lpstr>PowerPoint 演示文稿</vt:lpstr>
      <vt:lpstr>Delphi MVC Framework</vt:lpstr>
      <vt:lpstr>Delphi MVC Framework </vt:lpstr>
      <vt:lpstr>TMS XData - Features</vt:lpstr>
      <vt:lpstr>TMS XData - Vantagens</vt:lpstr>
      <vt:lpstr>PowerPoint 演示文稿</vt:lpstr>
      <vt:lpstr>React.js</vt:lpstr>
      <vt:lpstr>React.js</vt:lpstr>
      <vt:lpstr>React.js</vt:lpstr>
      <vt:lpstr>React.js - Virtual DOM</vt:lpstr>
      <vt:lpstr>PowerPoint 演示文稿</vt:lpstr>
      <vt:lpstr>React.js - Component</vt:lpstr>
      <vt:lpstr>React.js - Component</vt:lpstr>
      <vt:lpstr>React.js - JSX</vt:lpstr>
      <vt:lpstr>React.js - Props</vt:lpstr>
      <vt:lpstr>React.js - Props</vt:lpstr>
      <vt:lpstr>PowerPoint 演示文稿</vt:lpstr>
      <vt:lpstr>PowerPoint 演示文稿</vt:lpstr>
      <vt:lpstr>PowerPoint 演示文稿</vt:lpstr>
    </vt:vector>
  </TitlesOfParts>
  <Company>Globalcode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Always Working</cp:lastModifiedBy>
  <cp:revision>116</cp:revision>
  <dcterms:created xsi:type="dcterms:W3CDTF">2008-09-08T18:46:00Z</dcterms:created>
  <dcterms:modified xsi:type="dcterms:W3CDTF">2018-12-08T16:43:05Z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1046-10.2.0.7587</vt:lpwstr>
  </property>
</Properties>
</file>